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Lato" panose="020F0502020204030203" pitchFamily="34" charset="77"/>
      <p:regular r:id="rId16"/>
      <p:bold r:id="rId17"/>
      <p:italic r:id="rId18"/>
      <p:boldItalic r:id="rId19"/>
    </p:embeddedFont>
    <p:embeddedFont>
      <p:font typeface="Playfair Display" pitchFamily="2" charset="77"/>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04"/>
  </p:normalViewPr>
  <p:slideViewPr>
    <p:cSldViewPr snapToGrid="0">
      <p:cViewPr varScale="1">
        <p:scale>
          <a:sx n="120" d="100"/>
          <a:sy n="120" d="100"/>
        </p:scale>
        <p:origin x="86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6bfea7c3ad_0_1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6bfea7c3ad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spaces being rented by real estate companies are too expensive </a:t>
            </a:r>
            <a:endParaRPr/>
          </a:p>
          <a:p>
            <a:pPr marL="0" lvl="0" indent="0" algn="l" rtl="0">
              <a:lnSpc>
                <a:spcPct val="115000"/>
              </a:lnSpc>
              <a:spcBef>
                <a:spcPts val="0"/>
              </a:spcBef>
              <a:spcAft>
                <a:spcPts val="0"/>
              </a:spcAft>
              <a:buNone/>
            </a:pPr>
            <a:r>
              <a:rPr lang="en"/>
              <a:t>Real Estate</a:t>
            </a:r>
            <a:endParaRPr/>
          </a:p>
          <a:p>
            <a:pPr marL="0" lvl="0" indent="0" algn="l" rtl="0">
              <a:lnSpc>
                <a:spcPct val="115000"/>
              </a:lnSpc>
              <a:spcBef>
                <a:spcPts val="0"/>
              </a:spcBef>
              <a:spcAft>
                <a:spcPts val="0"/>
              </a:spcAft>
              <a:buNone/>
            </a:pPr>
            <a:r>
              <a:rPr lang="en"/>
              <a:t>300k 15%</a:t>
            </a:r>
            <a:endParaRPr/>
          </a:p>
          <a:p>
            <a:pPr marL="0" lvl="0" indent="0" algn="l" rtl="0">
              <a:lnSpc>
                <a:spcPct val="115000"/>
              </a:lnSpc>
              <a:spcBef>
                <a:spcPts val="0"/>
              </a:spcBef>
              <a:spcAft>
                <a:spcPts val="0"/>
              </a:spcAft>
              <a:buNone/>
            </a:pPr>
            <a:r>
              <a:rPr lang="en"/>
              <a:t>Selling rented houses, usually expensive, for low, affordable prices.</a:t>
            </a:r>
            <a:endParaRPr/>
          </a:p>
          <a:p>
            <a:pPr marL="0" lvl="0" indent="0" algn="l" rtl="0">
              <a:lnSpc>
                <a:spcPct val="115000"/>
              </a:lnSpc>
              <a:spcBef>
                <a:spcPts val="0"/>
              </a:spcBef>
              <a:spcAft>
                <a:spcPts val="0"/>
              </a:spcAft>
              <a:buNone/>
            </a:pPr>
            <a:r>
              <a:rPr lang="en"/>
              <a:t>College</a:t>
            </a:r>
            <a:endParaRPr/>
          </a:p>
          <a:p>
            <a:pPr marL="0" lvl="0" indent="0" algn="l" rtl="0">
              <a:lnSpc>
                <a:spcPct val="115000"/>
              </a:lnSpc>
              <a:spcBef>
                <a:spcPts val="0"/>
              </a:spcBef>
              <a:spcAft>
                <a:spcPts val="0"/>
              </a:spcAft>
              <a:buNone/>
            </a:pPr>
            <a:r>
              <a:rPr lang="en"/>
              <a:t>Lowered price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6bfea7c3ad_0_1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6bfea7c3ad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What our initial research showed and how after this research we have decided to concentrate on college campuses and making strong relationships particularly with those campuses within the Lehigh valley first. Our goal from here is to expand across the rest of the East and then West coast if we are successful. After this we will use the connections that we have made with colleges and seniors familiarity with our service to branch into real estate.</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endParaRPr/>
          </a:p>
          <a:p>
            <a:pPr marL="0" lvl="0" indent="0" algn="l" rtl="0">
              <a:spcBef>
                <a:spcPts val="0"/>
              </a:spcBef>
              <a:spcAft>
                <a:spcPts val="0"/>
              </a:spcAft>
              <a:buNone/>
            </a:pPr>
            <a:r>
              <a:rPr lang="en"/>
              <a:t>Only 42% of college students would be interested in our business</a:t>
            </a:r>
            <a:endParaRPr/>
          </a:p>
          <a:p>
            <a:pPr marL="0" lvl="0" indent="0" algn="l" rtl="0">
              <a:spcBef>
                <a:spcPts val="0"/>
              </a:spcBef>
              <a:spcAft>
                <a:spcPts val="0"/>
              </a:spcAft>
              <a:buNone/>
            </a:pPr>
            <a:r>
              <a:rPr lang="en"/>
              <a:t>Focus on college seniors instead of every age</a:t>
            </a:r>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6bfea7c3ad_0_1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6bfea7c3ad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Kyle : 1 year experince in real estate </a:t>
            </a:r>
            <a:endParaRPr/>
          </a:p>
          <a:p>
            <a:pPr marL="0" lvl="0" indent="0" algn="l" rtl="0">
              <a:spcBef>
                <a:spcPts val="0"/>
              </a:spcBef>
              <a:spcAft>
                <a:spcPts val="0"/>
              </a:spcAft>
              <a:buNone/>
            </a:pPr>
            <a:r>
              <a:rPr lang="en"/>
              <a:t>Noah : set up and ran archbishop walsh academy’s second annual art exhibit</a:t>
            </a:r>
            <a:endParaRPr/>
          </a:p>
          <a:p>
            <a:pPr marL="0" lvl="0" indent="0" algn="l" rtl="0">
              <a:spcBef>
                <a:spcPts val="0"/>
              </a:spcBef>
              <a:spcAft>
                <a:spcPts val="0"/>
              </a:spcAft>
              <a:buNone/>
            </a:pPr>
            <a:r>
              <a:rPr lang="en"/>
              <a:t>Nate : majoring in buiness management and finance</a:t>
            </a:r>
            <a:endParaRPr/>
          </a:p>
          <a:p>
            <a:pPr marL="0" lvl="0" indent="0" algn="l" rtl="0">
              <a:spcBef>
                <a:spcPts val="0"/>
              </a:spcBef>
              <a:spcAft>
                <a:spcPts val="0"/>
              </a:spcAft>
              <a:buNone/>
            </a:pPr>
            <a:r>
              <a:rPr lang="en"/>
              <a:t>Bobby : major in finance &amp; accounting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6bfea7c3ad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6bfea7c3ad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6bfea7c3ad_0_1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6bfea7c3ad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bfea7c3ad_0_1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bfea7c3ad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6bfea7c3ad_0_1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6bfea7c3ad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6bfea7c3ad_0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6bfea7c3ad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6bfea7c3ad_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6bfea7c3ad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6bfea7c3ad_0_1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6bfea7c3ad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6bfea7c3ad_0_1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6bfea7c3ad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6bfea7c3ad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6bfea7c3ad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2992950" y="992700"/>
            <a:ext cx="3158100" cy="3158100"/>
          </a:xfrm>
          <a:prstGeom prst="rect">
            <a:avLst/>
          </a:prstGeom>
          <a:noFill/>
          <a:ln w="28575"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a:endParaRPr/>
          </a:p>
        </p:txBody>
      </p:sp>
      <p:sp>
        <p:nvSpPr>
          <p:cNvPr id="13" name="Google Shape;13;p2"/>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sz="1800" b="1">
                <a:solidFill>
                  <a:schemeClr val="lt1"/>
                </a:solidFill>
                <a:latin typeface="Playfair Display"/>
                <a:ea typeface="Playfair Display"/>
                <a:cs typeface="Playfair Display"/>
                <a:sym typeface="Playfair Display"/>
              </a:defRPr>
            </a:lvl9pPr>
          </a:lstStyle>
          <a:p>
            <a:endParaRPr/>
          </a:p>
        </p:txBody>
      </p:sp>
      <p:sp>
        <p:nvSpPr>
          <p:cNvPr id="14" name="Google Shape;14;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9550" y="1423875"/>
            <a:ext cx="8124900" cy="17982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17" name="Google Shape;17;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0" name="Google Shape;30;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91378"/>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Font typeface="Lato"/>
              <a:buNone/>
              <a:defRPr sz="4800" b="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sz="4800" b="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sz="4800" b="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sz="4800" b="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sz="4800" b="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sz="4800" b="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sz="4800" b="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sz="4800" b="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sz="4800" b="0">
                <a:solidFill>
                  <a:schemeClr val="lt1"/>
                </a:solidFill>
                <a:latin typeface="Lato"/>
                <a:ea typeface="Lato"/>
                <a:cs typeface="Lato"/>
                <a:sym typeface="Lato"/>
              </a:defRPr>
            </a:lvl9pPr>
          </a:lstStyle>
          <a:p>
            <a:endParaRPr/>
          </a:p>
        </p:txBody>
      </p:sp>
      <p:sp>
        <p:nvSpPr>
          <p:cNvPr id="37" name="Google Shape;37;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1" name="Google Shape;41;p9"/>
          <p:cNvSpPr txBox="1">
            <a:spLocks noGrp="1"/>
          </p:cNvSpPr>
          <p:nvPr>
            <p:ph type="title"/>
          </p:nvPr>
        </p:nvSpPr>
        <p:spPr>
          <a:xfrm>
            <a:off x="265500" y="1107950"/>
            <a:ext cx="4045200" cy="16836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1233100"/>
            <a:ext cx="8520600" cy="1610100"/>
          </a:xfrm>
          <a:prstGeom prst="rect">
            <a:avLst/>
          </a:prstGeom>
        </p:spPr>
        <p:txBody>
          <a:bodyPr spcFirstLastPara="1" wrap="square" lIns="91425" tIns="91425" rIns="91425" bIns="91425" anchor="b" anchorCtr="0">
            <a:no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a:spLocks noGrp="1"/>
          </p:cNvSpPr>
          <p:nvPr>
            <p:ph type="body" idx="1"/>
          </p:nvPr>
        </p:nvSpPr>
        <p:spPr>
          <a:xfrm>
            <a:off x="311700" y="291945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coral">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91350"/>
            <a:ext cx="8520600" cy="626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sz="3200" b="1">
                <a:solidFill>
                  <a:schemeClr val="dk1"/>
                </a:solidFill>
                <a:latin typeface="Playfair Display"/>
                <a:ea typeface="Playfair Display"/>
                <a:cs typeface="Playfair Display"/>
                <a:sym typeface="Playfair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marL="914400" lvl="1"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marL="1371600" lvl="2"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marL="1828800" lvl="3"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marL="2286000" lvl="4"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marL="2743200" lvl="5"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marL="3200400" lvl="6"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marL="3657600" lvl="7" indent="-3175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marL="4114800" lvl="8" indent="-3175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3096250" y="1627200"/>
            <a:ext cx="2951400" cy="15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Piece of mind</a:t>
            </a:r>
            <a:endParaRPr/>
          </a:p>
        </p:txBody>
      </p:sp>
      <p:sp>
        <p:nvSpPr>
          <p:cNvPr id="60" name="Google Shape;60;p13"/>
          <p:cNvSpPr txBox="1">
            <a:spLocks noGrp="1"/>
          </p:cNvSpPr>
          <p:nvPr>
            <p:ph type="subTitle" idx="1"/>
          </p:nvPr>
        </p:nvSpPr>
        <p:spPr>
          <a:xfrm>
            <a:off x="3096363" y="3266930"/>
            <a:ext cx="2951400" cy="701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Kyle, Bobby, Noah, Nate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Introducing Piece of Mind </a:t>
            </a:r>
            <a:endParaRPr/>
          </a:p>
          <a:p>
            <a:pPr marL="0" lvl="0" indent="0" algn="l" rtl="0">
              <a:spcBef>
                <a:spcPts val="0"/>
              </a:spcBef>
              <a:spcAft>
                <a:spcPts val="0"/>
              </a:spcAft>
              <a:buNone/>
            </a:pPr>
            <a:r>
              <a:rPr lang="en"/>
              <a:t>&amp; Value Proposition</a:t>
            </a:r>
            <a:endParaRPr/>
          </a:p>
          <a:p>
            <a:pPr marL="0" lvl="0" indent="0" algn="l" rtl="0">
              <a:spcBef>
                <a:spcPts val="0"/>
              </a:spcBef>
              <a:spcAft>
                <a:spcPts val="0"/>
              </a:spcAft>
              <a:buNone/>
            </a:pPr>
            <a:endParaRPr/>
          </a:p>
        </p:txBody>
      </p:sp>
      <p:sp>
        <p:nvSpPr>
          <p:cNvPr id="66" name="Google Shape;66;p14"/>
          <p:cNvSpPr txBox="1">
            <a:spLocks noGrp="1"/>
          </p:cNvSpPr>
          <p:nvPr>
            <p:ph type="body" idx="1"/>
          </p:nvPr>
        </p:nvSpPr>
        <p:spPr>
          <a:xfrm>
            <a:off x="0" y="1554750"/>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The issue that we identified </a:t>
            </a:r>
            <a:endParaRPr/>
          </a:p>
          <a:p>
            <a:pPr marL="914400" lvl="1" indent="-317500" algn="l" rtl="0">
              <a:spcBef>
                <a:spcPts val="0"/>
              </a:spcBef>
              <a:spcAft>
                <a:spcPts val="0"/>
              </a:spcAft>
              <a:buSzPts val="1400"/>
              <a:buChar char="-"/>
            </a:pPr>
            <a:r>
              <a:rPr lang="en"/>
              <a:t>Real Estate</a:t>
            </a:r>
            <a:endParaRPr/>
          </a:p>
          <a:p>
            <a:pPr marL="914400" lvl="1" indent="-317500" algn="l" rtl="0">
              <a:spcBef>
                <a:spcPts val="0"/>
              </a:spcBef>
              <a:spcAft>
                <a:spcPts val="0"/>
              </a:spcAft>
              <a:buSzPts val="1400"/>
              <a:buChar char="-"/>
            </a:pPr>
            <a:r>
              <a:rPr lang="en"/>
              <a:t>College</a:t>
            </a:r>
            <a:endParaRPr/>
          </a:p>
          <a:p>
            <a:pPr marL="457200" lvl="0" indent="-342900" algn="l" rtl="0">
              <a:spcBef>
                <a:spcPts val="0"/>
              </a:spcBef>
              <a:spcAft>
                <a:spcPts val="0"/>
              </a:spcAft>
              <a:buSzPts val="1800"/>
              <a:buChar char="-"/>
            </a:pPr>
            <a:r>
              <a:rPr lang="en"/>
              <a:t>How we are going to solve this issue</a:t>
            </a:r>
            <a:endParaRPr/>
          </a:p>
          <a:p>
            <a:pPr marL="914400" lvl="1" indent="-317500" algn="l" rtl="0">
              <a:spcBef>
                <a:spcPts val="0"/>
              </a:spcBef>
              <a:spcAft>
                <a:spcPts val="0"/>
              </a:spcAft>
              <a:buSzPts val="1400"/>
              <a:buChar char="-"/>
            </a:pPr>
            <a:r>
              <a:rPr lang="en"/>
              <a:t>Price point</a:t>
            </a:r>
            <a:endParaRPr/>
          </a:p>
          <a:p>
            <a:pPr marL="457200" lvl="0" indent="0" algn="l" rtl="0">
              <a:spcBef>
                <a:spcPts val="1600"/>
              </a:spcBef>
              <a:spcAft>
                <a:spcPts val="0"/>
              </a:spcAft>
              <a:buNone/>
            </a:pPr>
            <a:endParaRPr/>
          </a:p>
          <a:p>
            <a:pPr marL="457200" lvl="0" indent="-342900" algn="l" rtl="0">
              <a:spcBef>
                <a:spcPts val="1600"/>
              </a:spcBef>
              <a:spcAft>
                <a:spcPts val="0"/>
              </a:spcAft>
              <a:buSzPts val="1800"/>
              <a:buChar char="-"/>
            </a:pPr>
            <a:r>
              <a:rPr lang="en"/>
              <a:t>Competitors</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67" name="Google Shape;67;p14"/>
          <p:cNvPicPr preferRelativeResize="0"/>
          <p:nvPr/>
        </p:nvPicPr>
        <p:blipFill>
          <a:blip r:embed="rId3">
            <a:alphaModFix/>
          </a:blip>
          <a:stretch>
            <a:fillRect/>
          </a:stretch>
        </p:blipFill>
        <p:spPr>
          <a:xfrm>
            <a:off x="6576595" y="0"/>
            <a:ext cx="2567399" cy="2595924"/>
          </a:xfrm>
          <a:prstGeom prst="rect">
            <a:avLst/>
          </a:prstGeom>
          <a:noFill/>
          <a:ln>
            <a:noFill/>
          </a:ln>
        </p:spPr>
      </p:pic>
      <p:pic>
        <p:nvPicPr>
          <p:cNvPr id="68" name="Google Shape;68;p14"/>
          <p:cNvPicPr preferRelativeResize="0"/>
          <p:nvPr/>
        </p:nvPicPr>
        <p:blipFill>
          <a:blip r:embed="rId4">
            <a:alphaModFix/>
          </a:blip>
          <a:stretch>
            <a:fillRect/>
          </a:stretch>
        </p:blipFill>
        <p:spPr>
          <a:xfrm>
            <a:off x="4454275" y="2595925"/>
            <a:ext cx="4689726" cy="2447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Our pivot</a:t>
            </a:r>
            <a:endParaRPr/>
          </a:p>
        </p:txBody>
      </p:sp>
      <p:sp>
        <p:nvSpPr>
          <p:cNvPr id="74" name="Google Shape;74;p15"/>
          <p:cNvSpPr txBox="1">
            <a:spLocks noGrp="1"/>
          </p:cNvSpPr>
          <p:nvPr>
            <p:ph type="body" idx="1"/>
          </p:nvPr>
        </p:nvSpPr>
        <p:spPr>
          <a:xfrm>
            <a:off x="-108325" y="1017450"/>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Initial research</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How we want to start</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Our plan for the future</a:t>
            </a:r>
            <a:endParaRPr/>
          </a:p>
        </p:txBody>
      </p:sp>
      <p:pic>
        <p:nvPicPr>
          <p:cNvPr id="75" name="Google Shape;75;p15"/>
          <p:cNvPicPr preferRelativeResize="0"/>
          <p:nvPr/>
        </p:nvPicPr>
        <p:blipFill>
          <a:blip r:embed="rId3">
            <a:alphaModFix/>
          </a:blip>
          <a:stretch>
            <a:fillRect/>
          </a:stretch>
        </p:blipFill>
        <p:spPr>
          <a:xfrm>
            <a:off x="5987700" y="2571750"/>
            <a:ext cx="3156300" cy="2487626"/>
          </a:xfrm>
          <a:prstGeom prst="rect">
            <a:avLst/>
          </a:prstGeom>
          <a:noFill/>
          <a:ln>
            <a:noFill/>
          </a:ln>
        </p:spPr>
      </p:pic>
      <p:pic>
        <p:nvPicPr>
          <p:cNvPr id="76" name="Google Shape;76;p15"/>
          <p:cNvPicPr preferRelativeResize="0"/>
          <p:nvPr/>
        </p:nvPicPr>
        <p:blipFill>
          <a:blip r:embed="rId4">
            <a:alphaModFix/>
          </a:blip>
          <a:stretch>
            <a:fillRect/>
          </a:stretch>
        </p:blipFill>
        <p:spPr>
          <a:xfrm>
            <a:off x="6285850" y="0"/>
            <a:ext cx="2560000" cy="2560000"/>
          </a:xfrm>
          <a:prstGeom prst="rect">
            <a:avLst/>
          </a:prstGeom>
          <a:noFill/>
          <a:ln>
            <a:noFill/>
          </a:ln>
        </p:spPr>
      </p:pic>
      <p:pic>
        <p:nvPicPr>
          <p:cNvPr id="77" name="Google Shape;77;p15"/>
          <p:cNvPicPr preferRelativeResize="0"/>
          <p:nvPr/>
        </p:nvPicPr>
        <p:blipFill>
          <a:blip r:embed="rId5">
            <a:alphaModFix/>
          </a:blip>
          <a:stretch>
            <a:fillRect/>
          </a:stretch>
        </p:blipFill>
        <p:spPr>
          <a:xfrm>
            <a:off x="2939700" y="2571750"/>
            <a:ext cx="3041724" cy="24876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we are the right people for the job </a:t>
            </a:r>
            <a:endParaRPr/>
          </a:p>
        </p:txBody>
      </p:sp>
      <p:pic>
        <p:nvPicPr>
          <p:cNvPr id="83" name="Google Shape;83;p16"/>
          <p:cNvPicPr preferRelativeResize="0"/>
          <p:nvPr/>
        </p:nvPicPr>
        <p:blipFill>
          <a:blip r:embed="rId3">
            <a:alphaModFix/>
          </a:blip>
          <a:stretch>
            <a:fillRect/>
          </a:stretch>
        </p:blipFill>
        <p:spPr>
          <a:xfrm>
            <a:off x="2661375" y="1123425"/>
            <a:ext cx="3821251" cy="38212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7"/>
          <p:cNvSpPr txBox="1">
            <a:spLocks noGrp="1"/>
          </p:cNvSpPr>
          <p:nvPr>
            <p:ph type="title"/>
          </p:nvPr>
        </p:nvSpPr>
        <p:spPr>
          <a:xfrm>
            <a:off x="6065100" y="190200"/>
            <a:ext cx="27672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partners </a:t>
            </a:r>
            <a:endParaRPr/>
          </a:p>
        </p:txBody>
      </p:sp>
      <p:sp>
        <p:nvSpPr>
          <p:cNvPr id="89" name="Google Shape;89;p17"/>
          <p:cNvSpPr txBox="1">
            <a:spLocks noGrp="1"/>
          </p:cNvSpPr>
          <p:nvPr>
            <p:ph type="body" idx="1"/>
          </p:nvPr>
        </p:nvSpPr>
        <p:spPr>
          <a:xfrm>
            <a:off x="4195175" y="838775"/>
            <a:ext cx="4260300" cy="1880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Our key partners</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How we plan to get them on board </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pic>
        <p:nvPicPr>
          <p:cNvPr id="90" name="Google Shape;90;p17"/>
          <p:cNvPicPr preferRelativeResize="0"/>
          <p:nvPr/>
        </p:nvPicPr>
        <p:blipFill>
          <a:blip r:embed="rId3">
            <a:alphaModFix/>
          </a:blip>
          <a:stretch>
            <a:fillRect/>
          </a:stretch>
        </p:blipFill>
        <p:spPr>
          <a:xfrm>
            <a:off x="0" y="3515575"/>
            <a:ext cx="5566489" cy="1504150"/>
          </a:xfrm>
          <a:prstGeom prst="rect">
            <a:avLst/>
          </a:prstGeom>
          <a:noFill/>
          <a:ln>
            <a:noFill/>
          </a:ln>
        </p:spPr>
      </p:pic>
      <p:pic>
        <p:nvPicPr>
          <p:cNvPr id="91" name="Google Shape;91;p17"/>
          <p:cNvPicPr preferRelativeResize="0"/>
          <p:nvPr/>
        </p:nvPicPr>
        <p:blipFill>
          <a:blip r:embed="rId4">
            <a:alphaModFix/>
          </a:blip>
          <a:stretch>
            <a:fillRect/>
          </a:stretch>
        </p:blipFill>
        <p:spPr>
          <a:xfrm>
            <a:off x="0" y="0"/>
            <a:ext cx="3509025" cy="3557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resources </a:t>
            </a:r>
            <a:endParaRPr/>
          </a:p>
        </p:txBody>
      </p:sp>
      <p:sp>
        <p:nvSpPr>
          <p:cNvPr id="97" name="Google Shape;97;p18"/>
          <p:cNvSpPr txBox="1">
            <a:spLocks noGrp="1"/>
          </p:cNvSpPr>
          <p:nvPr>
            <p:ph type="body" idx="1"/>
          </p:nvPr>
        </p:nvSpPr>
        <p:spPr>
          <a:xfrm>
            <a:off x="141500" y="1017450"/>
            <a:ext cx="2566200" cy="2735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Inventory </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Warehousing </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Staff</a:t>
            </a:r>
            <a:endParaRPr/>
          </a:p>
        </p:txBody>
      </p:sp>
      <p:pic>
        <p:nvPicPr>
          <p:cNvPr id="98" name="Google Shape;98;p18"/>
          <p:cNvPicPr preferRelativeResize="0"/>
          <p:nvPr/>
        </p:nvPicPr>
        <p:blipFill>
          <a:blip r:embed="rId3">
            <a:alphaModFix/>
          </a:blip>
          <a:stretch>
            <a:fillRect/>
          </a:stretch>
        </p:blipFill>
        <p:spPr>
          <a:xfrm>
            <a:off x="6210675" y="2042300"/>
            <a:ext cx="3412950" cy="3412950"/>
          </a:xfrm>
          <a:prstGeom prst="rect">
            <a:avLst/>
          </a:prstGeom>
          <a:noFill/>
          <a:ln>
            <a:noFill/>
          </a:ln>
        </p:spPr>
      </p:pic>
      <p:pic>
        <p:nvPicPr>
          <p:cNvPr id="99" name="Google Shape;99;p18"/>
          <p:cNvPicPr preferRelativeResize="0"/>
          <p:nvPr/>
        </p:nvPicPr>
        <p:blipFill>
          <a:blip r:embed="rId4">
            <a:alphaModFix/>
          </a:blip>
          <a:stretch>
            <a:fillRect/>
          </a:stretch>
        </p:blipFill>
        <p:spPr>
          <a:xfrm>
            <a:off x="6408600" y="0"/>
            <a:ext cx="2735400" cy="2735400"/>
          </a:xfrm>
          <a:prstGeom prst="rect">
            <a:avLst/>
          </a:prstGeom>
          <a:noFill/>
          <a:ln>
            <a:noFill/>
          </a:ln>
        </p:spPr>
      </p:pic>
      <p:pic>
        <p:nvPicPr>
          <p:cNvPr id="100" name="Google Shape;100;p18"/>
          <p:cNvPicPr preferRelativeResize="0"/>
          <p:nvPr/>
        </p:nvPicPr>
        <p:blipFill>
          <a:blip r:embed="rId5">
            <a:alphaModFix/>
          </a:blip>
          <a:stretch>
            <a:fillRect/>
          </a:stretch>
        </p:blipFill>
        <p:spPr>
          <a:xfrm>
            <a:off x="-402300" y="3324575"/>
            <a:ext cx="2066476" cy="2066476"/>
          </a:xfrm>
          <a:prstGeom prst="rect">
            <a:avLst/>
          </a:prstGeom>
          <a:noFill/>
          <a:ln>
            <a:noFill/>
          </a:ln>
        </p:spPr>
      </p:pic>
      <p:pic>
        <p:nvPicPr>
          <p:cNvPr id="101" name="Google Shape;101;p18"/>
          <p:cNvPicPr preferRelativeResize="0"/>
          <p:nvPr/>
        </p:nvPicPr>
        <p:blipFill>
          <a:blip r:embed="rId6">
            <a:alphaModFix/>
          </a:blip>
          <a:stretch>
            <a:fillRect/>
          </a:stretch>
        </p:blipFill>
        <p:spPr>
          <a:xfrm>
            <a:off x="1129450" y="3440612"/>
            <a:ext cx="1834400" cy="1834400"/>
          </a:xfrm>
          <a:prstGeom prst="rect">
            <a:avLst/>
          </a:prstGeom>
          <a:noFill/>
          <a:ln>
            <a:noFill/>
          </a:ln>
        </p:spPr>
      </p:pic>
      <p:pic>
        <p:nvPicPr>
          <p:cNvPr id="102" name="Google Shape;102;p18"/>
          <p:cNvPicPr preferRelativeResize="0"/>
          <p:nvPr/>
        </p:nvPicPr>
        <p:blipFill>
          <a:blip r:embed="rId7">
            <a:alphaModFix/>
          </a:blip>
          <a:stretch>
            <a:fillRect/>
          </a:stretch>
        </p:blipFill>
        <p:spPr>
          <a:xfrm>
            <a:off x="2925490" y="3048725"/>
            <a:ext cx="2176887" cy="2618175"/>
          </a:xfrm>
          <a:prstGeom prst="rect">
            <a:avLst/>
          </a:prstGeom>
          <a:noFill/>
          <a:ln>
            <a:noFill/>
          </a:ln>
        </p:spPr>
      </p:pic>
      <p:pic>
        <p:nvPicPr>
          <p:cNvPr id="103" name="Google Shape;103;p18"/>
          <p:cNvPicPr preferRelativeResize="0"/>
          <p:nvPr/>
        </p:nvPicPr>
        <p:blipFill>
          <a:blip r:embed="rId8">
            <a:alphaModFix/>
          </a:blip>
          <a:stretch>
            <a:fillRect/>
          </a:stretch>
        </p:blipFill>
        <p:spPr>
          <a:xfrm>
            <a:off x="4822175" y="3223138"/>
            <a:ext cx="2269325" cy="2269325"/>
          </a:xfrm>
          <a:prstGeom prst="rect">
            <a:avLst/>
          </a:prstGeom>
          <a:noFill/>
          <a:ln>
            <a:noFill/>
          </a:ln>
        </p:spPr>
      </p:pic>
      <p:pic>
        <p:nvPicPr>
          <p:cNvPr id="104" name="Google Shape;104;p18"/>
          <p:cNvPicPr preferRelativeResize="0"/>
          <p:nvPr/>
        </p:nvPicPr>
        <p:blipFill>
          <a:blip r:embed="rId9">
            <a:alphaModFix/>
          </a:blip>
          <a:stretch>
            <a:fillRect/>
          </a:stretch>
        </p:blipFill>
        <p:spPr>
          <a:xfrm>
            <a:off x="3743750" y="134238"/>
            <a:ext cx="2466925" cy="24669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9"/>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activities</a:t>
            </a:r>
            <a:endParaRPr/>
          </a:p>
        </p:txBody>
      </p:sp>
      <p:sp>
        <p:nvSpPr>
          <p:cNvPr id="110" name="Google Shape;110;p19"/>
          <p:cNvSpPr txBox="1">
            <a:spLocks noGrp="1"/>
          </p:cNvSpPr>
          <p:nvPr>
            <p:ph type="body" idx="1"/>
          </p:nvPr>
        </p:nvSpPr>
        <p:spPr>
          <a:xfrm>
            <a:off x="311700" y="1152475"/>
            <a:ext cx="3772800" cy="2963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Securing of relationship</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Securing of resources</a:t>
            </a:r>
            <a:endParaRPr/>
          </a:p>
          <a:p>
            <a:pPr marL="0" lvl="0" indent="0" algn="l" rtl="0">
              <a:spcBef>
                <a:spcPts val="1600"/>
              </a:spcBef>
              <a:spcAft>
                <a:spcPts val="0"/>
              </a:spcAft>
              <a:buNone/>
            </a:pPr>
            <a:endParaRPr/>
          </a:p>
          <a:p>
            <a:pPr marL="457200" lvl="0" indent="-342900" algn="l" rtl="0">
              <a:spcBef>
                <a:spcPts val="1600"/>
              </a:spcBef>
              <a:spcAft>
                <a:spcPts val="0"/>
              </a:spcAft>
              <a:buSzPts val="1800"/>
              <a:buChar char="-"/>
            </a:pPr>
            <a:r>
              <a:rPr lang="en"/>
              <a:t>Research and development </a:t>
            </a:r>
            <a:endParaRPr/>
          </a:p>
        </p:txBody>
      </p:sp>
      <p:pic>
        <p:nvPicPr>
          <p:cNvPr id="111" name="Google Shape;111;p19"/>
          <p:cNvPicPr preferRelativeResize="0"/>
          <p:nvPr/>
        </p:nvPicPr>
        <p:blipFill>
          <a:blip r:embed="rId3">
            <a:alphaModFix/>
          </a:blip>
          <a:stretch>
            <a:fillRect/>
          </a:stretch>
        </p:blipFill>
        <p:spPr>
          <a:xfrm>
            <a:off x="6096000" y="753650"/>
            <a:ext cx="3048000" cy="4287276"/>
          </a:xfrm>
          <a:prstGeom prst="rect">
            <a:avLst/>
          </a:prstGeom>
          <a:noFill/>
          <a:ln>
            <a:noFill/>
          </a:ln>
        </p:spPr>
      </p:pic>
      <p:pic>
        <p:nvPicPr>
          <p:cNvPr id="112" name="Google Shape;112;p19"/>
          <p:cNvPicPr preferRelativeResize="0"/>
          <p:nvPr/>
        </p:nvPicPr>
        <p:blipFill>
          <a:blip r:embed="rId4">
            <a:alphaModFix/>
          </a:blip>
          <a:stretch>
            <a:fillRect/>
          </a:stretch>
        </p:blipFill>
        <p:spPr>
          <a:xfrm>
            <a:off x="3623878" y="0"/>
            <a:ext cx="2301920" cy="23019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0"/>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Customer relationship </a:t>
            </a:r>
            <a:endParaRPr/>
          </a:p>
        </p:txBody>
      </p:sp>
      <p:sp>
        <p:nvSpPr>
          <p:cNvPr id="118" name="Google Shape;118;p20"/>
          <p:cNvSpPr txBox="1">
            <a:spLocks noGrp="1"/>
          </p:cNvSpPr>
          <p:nvPr>
            <p:ph type="body" idx="1"/>
          </p:nvPr>
        </p:nvSpPr>
        <p:spPr>
          <a:xfrm>
            <a:off x="311700" y="1152475"/>
            <a:ext cx="46239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Focus on quick responses to our partners</a:t>
            </a:r>
            <a:endParaRPr/>
          </a:p>
          <a:p>
            <a:pPr marL="457200" lvl="0" indent="-342900" algn="l" rtl="0">
              <a:spcBef>
                <a:spcPts val="0"/>
              </a:spcBef>
              <a:spcAft>
                <a:spcPts val="0"/>
              </a:spcAft>
              <a:buSzPts val="1800"/>
              <a:buChar char="-"/>
            </a:pPr>
            <a:r>
              <a:rPr lang="en"/>
              <a:t>Quick installation process</a:t>
            </a:r>
            <a:endParaRPr/>
          </a:p>
          <a:p>
            <a:pPr marL="457200" lvl="0" indent="-342900" algn="l" rtl="0">
              <a:spcBef>
                <a:spcPts val="0"/>
              </a:spcBef>
              <a:spcAft>
                <a:spcPts val="0"/>
              </a:spcAft>
              <a:buSzPts val="1800"/>
              <a:buChar char="-"/>
            </a:pPr>
            <a:r>
              <a:rPr lang="en"/>
              <a:t>Ongoing contact with clients throughout their subscription</a:t>
            </a:r>
            <a:endParaRPr/>
          </a:p>
          <a:p>
            <a:pPr marL="0" lvl="0" indent="0" algn="l" rtl="0">
              <a:spcBef>
                <a:spcPts val="1600"/>
              </a:spcBef>
              <a:spcAft>
                <a:spcPts val="1600"/>
              </a:spcAft>
              <a:buNone/>
            </a:pPr>
            <a:endParaRPr/>
          </a:p>
        </p:txBody>
      </p:sp>
      <p:pic>
        <p:nvPicPr>
          <p:cNvPr id="119" name="Google Shape;119;p20"/>
          <p:cNvPicPr preferRelativeResize="0"/>
          <p:nvPr/>
        </p:nvPicPr>
        <p:blipFill>
          <a:blip r:embed="rId3">
            <a:alphaModFix/>
          </a:blip>
          <a:stretch>
            <a:fillRect/>
          </a:stretch>
        </p:blipFill>
        <p:spPr>
          <a:xfrm>
            <a:off x="7213492" y="2834775"/>
            <a:ext cx="1930508" cy="2206300"/>
          </a:xfrm>
          <a:prstGeom prst="rect">
            <a:avLst/>
          </a:prstGeom>
          <a:noFill/>
          <a:ln>
            <a:noFill/>
          </a:ln>
        </p:spPr>
      </p:pic>
      <p:pic>
        <p:nvPicPr>
          <p:cNvPr id="120" name="Google Shape;120;p20"/>
          <p:cNvPicPr preferRelativeResize="0"/>
          <p:nvPr/>
        </p:nvPicPr>
        <p:blipFill>
          <a:blip r:embed="rId4">
            <a:alphaModFix/>
          </a:blip>
          <a:stretch>
            <a:fillRect/>
          </a:stretch>
        </p:blipFill>
        <p:spPr>
          <a:xfrm>
            <a:off x="6941126" y="631713"/>
            <a:ext cx="2311174" cy="23111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Channels </a:t>
            </a:r>
            <a:endParaRPr/>
          </a:p>
        </p:txBody>
      </p:sp>
      <p:sp>
        <p:nvSpPr>
          <p:cNvPr id="126" name="Google Shape;126;p21"/>
          <p:cNvSpPr txBox="1">
            <a:spLocks noGrp="1"/>
          </p:cNvSpPr>
          <p:nvPr>
            <p:ph type="body" idx="1"/>
          </p:nvPr>
        </p:nvSpPr>
        <p:spPr>
          <a:xfrm>
            <a:off x="311700" y="1152475"/>
            <a:ext cx="31542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Localized social media</a:t>
            </a:r>
            <a:endParaRPr/>
          </a:p>
          <a:p>
            <a:pPr marL="457200" lvl="0" indent="-342900" algn="l" rtl="0">
              <a:spcBef>
                <a:spcPts val="0"/>
              </a:spcBef>
              <a:spcAft>
                <a:spcPts val="0"/>
              </a:spcAft>
              <a:buSzPts val="1800"/>
              <a:buChar char="●"/>
            </a:pPr>
            <a:r>
              <a:rPr lang="en"/>
              <a:t>College campuses</a:t>
            </a:r>
            <a:endParaRPr/>
          </a:p>
          <a:p>
            <a:pPr marL="914400" lvl="1" indent="-317500" algn="l" rtl="0">
              <a:spcBef>
                <a:spcPts val="0"/>
              </a:spcBef>
              <a:spcAft>
                <a:spcPts val="0"/>
              </a:spcAft>
              <a:buSzPts val="1400"/>
              <a:buChar char="○"/>
            </a:pPr>
            <a:r>
              <a:rPr lang="en"/>
              <a:t>Fliers</a:t>
            </a:r>
            <a:endParaRPr/>
          </a:p>
          <a:p>
            <a:pPr marL="914400" lvl="1" indent="-317500" algn="l" rtl="0">
              <a:spcBef>
                <a:spcPts val="0"/>
              </a:spcBef>
              <a:spcAft>
                <a:spcPts val="0"/>
              </a:spcAft>
              <a:buSzPts val="1400"/>
              <a:buChar char="○"/>
            </a:pPr>
            <a:r>
              <a:rPr lang="en"/>
              <a:t>Student emails</a:t>
            </a:r>
            <a:endParaRPr/>
          </a:p>
          <a:p>
            <a:pPr marL="457200" lvl="0" indent="-342900" algn="l" rtl="0">
              <a:spcBef>
                <a:spcPts val="0"/>
              </a:spcBef>
              <a:spcAft>
                <a:spcPts val="0"/>
              </a:spcAft>
              <a:buSzPts val="1800"/>
              <a:buChar char="●"/>
            </a:pPr>
            <a:r>
              <a:rPr lang="en"/>
              <a:t>Distribution</a:t>
            </a:r>
            <a:endParaRPr/>
          </a:p>
          <a:p>
            <a:pPr marL="914400" lvl="1" indent="-317500" algn="l" rtl="0">
              <a:spcBef>
                <a:spcPts val="0"/>
              </a:spcBef>
              <a:spcAft>
                <a:spcPts val="0"/>
              </a:spcAft>
              <a:buSzPts val="1400"/>
              <a:buChar char="○"/>
            </a:pPr>
            <a:r>
              <a:rPr lang="en"/>
              <a:t>Direct to customer</a:t>
            </a:r>
            <a:endParaRPr/>
          </a:p>
        </p:txBody>
      </p:sp>
      <p:pic>
        <p:nvPicPr>
          <p:cNvPr id="127" name="Google Shape;127;p21"/>
          <p:cNvPicPr preferRelativeResize="0"/>
          <p:nvPr/>
        </p:nvPicPr>
        <p:blipFill>
          <a:blip r:embed="rId3">
            <a:alphaModFix/>
          </a:blip>
          <a:stretch>
            <a:fillRect/>
          </a:stretch>
        </p:blipFill>
        <p:spPr>
          <a:xfrm>
            <a:off x="6431775" y="0"/>
            <a:ext cx="2712225" cy="2712225"/>
          </a:xfrm>
          <a:prstGeom prst="rect">
            <a:avLst/>
          </a:prstGeom>
          <a:noFill/>
          <a:ln>
            <a:noFill/>
          </a:ln>
        </p:spPr>
      </p:pic>
      <p:pic>
        <p:nvPicPr>
          <p:cNvPr id="128" name="Google Shape;128;p21"/>
          <p:cNvPicPr preferRelativeResize="0"/>
          <p:nvPr/>
        </p:nvPicPr>
        <p:blipFill>
          <a:blip r:embed="rId4">
            <a:alphaModFix/>
          </a:blip>
          <a:stretch>
            <a:fillRect/>
          </a:stretch>
        </p:blipFill>
        <p:spPr>
          <a:xfrm>
            <a:off x="6572250" y="2712225"/>
            <a:ext cx="2431276" cy="24312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2"/>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Customer segments </a:t>
            </a:r>
            <a:endParaRPr/>
          </a:p>
        </p:txBody>
      </p:sp>
      <p:sp>
        <p:nvSpPr>
          <p:cNvPr id="134" name="Google Shape;134;p22"/>
          <p:cNvSpPr txBox="1">
            <a:spLocks noGrp="1"/>
          </p:cNvSpPr>
          <p:nvPr>
            <p:ph type="body" idx="1"/>
          </p:nvPr>
        </p:nvSpPr>
        <p:spPr>
          <a:xfrm>
            <a:off x="311700" y="1152475"/>
            <a:ext cx="28755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Focus</a:t>
            </a:r>
            <a:endParaRPr/>
          </a:p>
          <a:p>
            <a:pPr marL="914400" lvl="1" indent="-317500" algn="l" rtl="0">
              <a:spcBef>
                <a:spcPts val="0"/>
              </a:spcBef>
              <a:spcAft>
                <a:spcPts val="0"/>
              </a:spcAft>
              <a:buSzPts val="1400"/>
              <a:buChar char="○"/>
            </a:pPr>
            <a:r>
              <a:rPr lang="en"/>
              <a:t>Upperclassmen college students</a:t>
            </a:r>
            <a:endParaRPr/>
          </a:p>
          <a:p>
            <a:pPr marL="1371600" lvl="2" indent="-317500" algn="l" rtl="0">
              <a:spcBef>
                <a:spcPts val="0"/>
              </a:spcBef>
              <a:spcAft>
                <a:spcPts val="0"/>
              </a:spcAft>
              <a:buSzPts val="1400"/>
              <a:buChar char="■"/>
            </a:pPr>
            <a:r>
              <a:rPr lang="en"/>
              <a:t>Live in houses/apartments</a:t>
            </a:r>
            <a:endParaRPr/>
          </a:p>
          <a:p>
            <a:pPr marL="0" lvl="0" indent="0" algn="l" rtl="0">
              <a:spcBef>
                <a:spcPts val="1600"/>
              </a:spcBef>
              <a:spcAft>
                <a:spcPts val="1600"/>
              </a:spcAft>
              <a:buNone/>
            </a:pPr>
            <a:endParaRPr/>
          </a:p>
        </p:txBody>
      </p:sp>
      <p:pic>
        <p:nvPicPr>
          <p:cNvPr id="135" name="Google Shape;135;p22"/>
          <p:cNvPicPr preferRelativeResize="0"/>
          <p:nvPr/>
        </p:nvPicPr>
        <p:blipFill>
          <a:blip r:embed="rId3">
            <a:alphaModFix/>
          </a:blip>
          <a:stretch>
            <a:fillRect/>
          </a:stretch>
        </p:blipFill>
        <p:spPr>
          <a:xfrm>
            <a:off x="4734450" y="2216200"/>
            <a:ext cx="4409549" cy="2819000"/>
          </a:xfrm>
          <a:prstGeom prst="rect">
            <a:avLst/>
          </a:prstGeom>
          <a:noFill/>
          <a:ln>
            <a:noFill/>
          </a:ln>
        </p:spPr>
      </p:pic>
      <p:pic>
        <p:nvPicPr>
          <p:cNvPr id="136" name="Google Shape;136;p22"/>
          <p:cNvPicPr preferRelativeResize="0"/>
          <p:nvPr/>
        </p:nvPicPr>
        <p:blipFill>
          <a:blip r:embed="rId4">
            <a:alphaModFix/>
          </a:blip>
          <a:stretch>
            <a:fillRect/>
          </a:stretch>
        </p:blipFill>
        <p:spPr>
          <a:xfrm>
            <a:off x="0" y="3064725"/>
            <a:ext cx="2833825" cy="1970475"/>
          </a:xfrm>
          <a:prstGeom prst="rect">
            <a:avLst/>
          </a:prstGeom>
          <a:noFill/>
          <a:ln>
            <a:noFill/>
          </a:ln>
        </p:spPr>
      </p:pic>
      <p:pic>
        <p:nvPicPr>
          <p:cNvPr id="137" name="Google Shape;137;p22"/>
          <p:cNvPicPr preferRelativeResize="0"/>
          <p:nvPr/>
        </p:nvPicPr>
        <p:blipFill>
          <a:blip r:embed="rId5">
            <a:alphaModFix/>
          </a:blip>
          <a:stretch>
            <a:fillRect/>
          </a:stretch>
        </p:blipFill>
        <p:spPr>
          <a:xfrm>
            <a:off x="4734450" y="0"/>
            <a:ext cx="4409554" cy="22161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3"/>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Cost structure</a:t>
            </a:r>
            <a:endParaRPr/>
          </a:p>
        </p:txBody>
      </p:sp>
      <p:sp>
        <p:nvSpPr>
          <p:cNvPr id="143" name="Google Shape;143;p23"/>
          <p:cNvSpPr txBox="1">
            <a:spLocks noGrp="1"/>
          </p:cNvSpPr>
          <p:nvPr>
            <p:ph type="body" idx="1"/>
          </p:nvPr>
        </p:nvSpPr>
        <p:spPr>
          <a:xfrm>
            <a:off x="311700" y="1152475"/>
            <a:ext cx="4593000" cy="34164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a:t>Focus on keeping costs low</a:t>
            </a:r>
            <a:endParaRPr/>
          </a:p>
          <a:p>
            <a:pPr marL="457200" lvl="0" indent="-342900" algn="l" rtl="0">
              <a:spcBef>
                <a:spcPts val="1600"/>
              </a:spcBef>
              <a:spcAft>
                <a:spcPts val="0"/>
              </a:spcAft>
              <a:buSzPts val="1800"/>
              <a:buChar char="-"/>
            </a:pPr>
            <a:r>
              <a:rPr lang="en"/>
              <a:t>Artwork $10-$20 per piece </a:t>
            </a:r>
            <a:endParaRPr/>
          </a:p>
          <a:p>
            <a:pPr marL="457200" lvl="0" indent="-342900" algn="l" rtl="0">
              <a:spcBef>
                <a:spcPts val="0"/>
              </a:spcBef>
              <a:spcAft>
                <a:spcPts val="0"/>
              </a:spcAft>
              <a:buSzPts val="1800"/>
              <a:buChar char="-"/>
            </a:pPr>
            <a:r>
              <a:rPr lang="en"/>
              <a:t>Storage space $80/month</a:t>
            </a:r>
            <a:endParaRPr/>
          </a:p>
          <a:p>
            <a:pPr marL="457200" lvl="0" indent="-342900" algn="l" rtl="0">
              <a:spcBef>
                <a:spcPts val="0"/>
              </a:spcBef>
              <a:spcAft>
                <a:spcPts val="0"/>
              </a:spcAft>
              <a:buSzPts val="1800"/>
              <a:buChar char="-"/>
            </a:pPr>
            <a:r>
              <a:rPr lang="en"/>
              <a:t>Employee wage $10/hr</a:t>
            </a:r>
            <a:endParaRPr/>
          </a:p>
          <a:p>
            <a:pPr marL="457200" lvl="0" indent="-342900" algn="l" rtl="0">
              <a:spcBef>
                <a:spcPts val="0"/>
              </a:spcBef>
              <a:spcAft>
                <a:spcPts val="0"/>
              </a:spcAft>
              <a:buSzPts val="1800"/>
              <a:buChar char="-"/>
            </a:pPr>
            <a:r>
              <a:rPr lang="en"/>
              <a:t>Vehicle </a:t>
            </a:r>
            <a:endParaRPr/>
          </a:p>
          <a:p>
            <a:pPr marL="0" lvl="0" indent="0" algn="l" rtl="0">
              <a:spcBef>
                <a:spcPts val="1600"/>
              </a:spcBef>
              <a:spcAft>
                <a:spcPts val="1600"/>
              </a:spcAft>
              <a:buNone/>
            </a:pPr>
            <a:endParaRPr/>
          </a:p>
        </p:txBody>
      </p:sp>
      <p:pic>
        <p:nvPicPr>
          <p:cNvPr id="144" name="Google Shape;144;p23"/>
          <p:cNvPicPr preferRelativeResize="0"/>
          <p:nvPr/>
        </p:nvPicPr>
        <p:blipFill>
          <a:blip r:embed="rId3">
            <a:alphaModFix/>
          </a:blip>
          <a:stretch>
            <a:fillRect/>
          </a:stretch>
        </p:blipFill>
        <p:spPr>
          <a:xfrm>
            <a:off x="6266200" y="2645700"/>
            <a:ext cx="2552900" cy="2386100"/>
          </a:xfrm>
          <a:prstGeom prst="rect">
            <a:avLst/>
          </a:prstGeom>
          <a:noFill/>
          <a:ln>
            <a:noFill/>
          </a:ln>
        </p:spPr>
      </p:pic>
      <p:pic>
        <p:nvPicPr>
          <p:cNvPr id="145" name="Google Shape;145;p23"/>
          <p:cNvPicPr preferRelativeResize="0"/>
          <p:nvPr/>
        </p:nvPicPr>
        <p:blipFill>
          <a:blip r:embed="rId4">
            <a:alphaModFix/>
          </a:blip>
          <a:stretch>
            <a:fillRect/>
          </a:stretch>
        </p:blipFill>
        <p:spPr>
          <a:xfrm>
            <a:off x="6266200" y="72225"/>
            <a:ext cx="2877800" cy="2877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4"/>
          <p:cNvSpPr txBox="1">
            <a:spLocks noGrp="1"/>
          </p:cNvSpPr>
          <p:nvPr>
            <p:ph type="title"/>
          </p:nvPr>
        </p:nvSpPr>
        <p:spPr>
          <a:xfrm>
            <a:off x="311700" y="391350"/>
            <a:ext cx="85206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Revenue streams</a:t>
            </a:r>
            <a:endParaRPr/>
          </a:p>
        </p:txBody>
      </p:sp>
      <p:sp>
        <p:nvSpPr>
          <p:cNvPr id="151" name="Google Shape;151;p24"/>
          <p:cNvSpPr txBox="1">
            <a:spLocks noGrp="1"/>
          </p:cNvSpPr>
          <p:nvPr>
            <p:ph type="body" idx="1"/>
          </p:nvPr>
        </p:nvSpPr>
        <p:spPr>
          <a:xfrm>
            <a:off x="311700" y="1152475"/>
            <a:ext cx="38502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Subscription based service - $25/month</a:t>
            </a:r>
            <a:endParaRPr/>
          </a:p>
          <a:p>
            <a:pPr marL="0" lvl="0" indent="0" algn="l" rtl="0">
              <a:spcBef>
                <a:spcPts val="1600"/>
              </a:spcBef>
              <a:spcAft>
                <a:spcPts val="0"/>
              </a:spcAft>
              <a:buNone/>
            </a:pPr>
            <a:r>
              <a:rPr lang="en"/>
              <a:t>Reinstallation fee - $5</a:t>
            </a:r>
            <a:endParaRPr/>
          </a:p>
          <a:p>
            <a:pPr marL="0" lvl="0" indent="0" algn="l" rtl="0">
              <a:spcBef>
                <a:spcPts val="1600"/>
              </a:spcBef>
              <a:spcAft>
                <a:spcPts val="1600"/>
              </a:spcAft>
              <a:buNone/>
            </a:pPr>
            <a:r>
              <a:rPr lang="en"/>
              <a:t>Break it buy it fee - $25</a:t>
            </a:r>
            <a:endParaRPr/>
          </a:p>
        </p:txBody>
      </p:sp>
      <p:pic>
        <p:nvPicPr>
          <p:cNvPr id="152" name="Google Shape;152;p24"/>
          <p:cNvPicPr preferRelativeResize="0"/>
          <p:nvPr/>
        </p:nvPicPr>
        <p:blipFill>
          <a:blip r:embed="rId3">
            <a:alphaModFix/>
          </a:blip>
          <a:stretch>
            <a:fillRect/>
          </a:stretch>
        </p:blipFill>
        <p:spPr>
          <a:xfrm>
            <a:off x="6496450" y="139250"/>
            <a:ext cx="2571750" cy="2571750"/>
          </a:xfrm>
          <a:prstGeom prst="rect">
            <a:avLst/>
          </a:prstGeom>
          <a:noFill/>
          <a:ln>
            <a:noFill/>
          </a:ln>
        </p:spPr>
      </p:pic>
      <p:pic>
        <p:nvPicPr>
          <p:cNvPr id="153" name="Google Shape;153;p24"/>
          <p:cNvPicPr preferRelativeResize="0"/>
          <p:nvPr/>
        </p:nvPicPr>
        <p:blipFill>
          <a:blip r:embed="rId4">
            <a:alphaModFix/>
          </a:blip>
          <a:stretch>
            <a:fillRect/>
          </a:stretch>
        </p:blipFill>
        <p:spPr>
          <a:xfrm>
            <a:off x="6110562" y="2096275"/>
            <a:ext cx="3343525" cy="3343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5"/>
          <p:cNvSpPr txBox="1">
            <a:spLocks noGrp="1"/>
          </p:cNvSpPr>
          <p:nvPr>
            <p:ph type="title"/>
          </p:nvPr>
        </p:nvSpPr>
        <p:spPr>
          <a:xfrm>
            <a:off x="2044575" y="329475"/>
            <a:ext cx="5536800" cy="62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Find Piece of mind with us</a:t>
            </a:r>
            <a:endParaRPr/>
          </a:p>
        </p:txBody>
      </p:sp>
      <p:pic>
        <p:nvPicPr>
          <p:cNvPr id="4" name="Picture 3" descr="A close up of a logo&#10;&#10;Description automatically generated">
            <a:extLst>
              <a:ext uri="{FF2B5EF4-FFF2-40B4-BE49-F238E27FC236}">
                <a16:creationId xmlns:a16="http://schemas.microsoft.com/office/drawing/2014/main" id="{682C64AC-0A6B-3949-A319-D99BB399F06A}"/>
              </a:ext>
            </a:extLst>
          </p:cNvPr>
          <p:cNvPicPr>
            <a:picLocks noChangeAspect="1"/>
          </p:cNvPicPr>
          <p:nvPr/>
        </p:nvPicPr>
        <p:blipFill>
          <a:blip r:embed="rId3"/>
          <a:stretch>
            <a:fillRect/>
          </a:stretch>
        </p:blipFill>
        <p:spPr>
          <a:xfrm>
            <a:off x="1530350" y="1156425"/>
            <a:ext cx="6083300" cy="3657600"/>
          </a:xfrm>
          <a:prstGeom prst="rect">
            <a:avLst/>
          </a:prstGeom>
        </p:spPr>
      </p:pic>
    </p:spTree>
  </p:cSld>
  <p:clrMapOvr>
    <a:masterClrMapping/>
  </p:clrMapOvr>
</p:sld>
</file>

<file path=ppt/theme/theme1.xml><?xml version="1.0" encoding="utf-8"?>
<a:theme xmlns:a="http://schemas.openxmlformats.org/drawingml/2006/main"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353</Words>
  <Application>Microsoft Macintosh PowerPoint</Application>
  <PresentationFormat>On-screen Show (16:9)</PresentationFormat>
  <Paragraphs>75</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Playfair Display</vt:lpstr>
      <vt:lpstr>Lato</vt:lpstr>
      <vt:lpstr>Arial</vt:lpstr>
      <vt:lpstr>Coral</vt:lpstr>
      <vt:lpstr>Piece of mind</vt:lpstr>
      <vt:lpstr>Introducing Piece of Mind  &amp; Value Proposition </vt:lpstr>
      <vt:lpstr>Our pivot</vt:lpstr>
      <vt:lpstr>Why we are the right people for the job </vt:lpstr>
      <vt:lpstr>Key partners </vt:lpstr>
      <vt:lpstr>Key resources </vt:lpstr>
      <vt:lpstr>Key activities</vt:lpstr>
      <vt:lpstr>Customer relationship </vt:lpstr>
      <vt:lpstr>Channels </vt:lpstr>
      <vt:lpstr>Customer segments </vt:lpstr>
      <vt:lpstr>Cost structure</vt:lpstr>
      <vt:lpstr>Revenue streams</vt:lpstr>
      <vt:lpstr>Find Piece of mind with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Piece of mind</dc:title>
  <cp:lastModifiedBy>Nathaniel Henty Brown</cp:lastModifiedBy>
  <cp:revision>2</cp:revision>
  <dcterms:modified xsi:type="dcterms:W3CDTF">2020-05-02T09:08:43Z</dcterms:modified>
</cp:coreProperties>
</file>