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embeddedFontLst>
    <p:embeddedFont>
      <p:font typeface="Lato" panose="020F0502020204030203" pitchFamily="34" charset="77"/>
      <p:regular r:id="rId21"/>
      <p:bold r:id="rId22"/>
      <p:italic r:id="rId23"/>
      <p:boldItalic r:id="rId24"/>
    </p:embeddedFont>
    <p:embeddedFont>
      <p:font typeface="Raleway" panose="020B0503030101060003" pitchFamily="34" charset="77"/>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33"/>
  </p:normalViewPr>
  <p:slideViewPr>
    <p:cSldViewPr snapToGrid="0">
      <p:cViewPr varScale="1">
        <p:scale>
          <a:sx n="120" d="100"/>
          <a:sy n="120" d="100"/>
        </p:scale>
        <p:origin x="86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739998d3e7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739998d3e7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739998d3e7_0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739998d3e7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739998d3e7_0_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739998d3e7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739998d3e7_0_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739998d3e7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739998d3e7_0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739998d3e7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739998d3e7_0_1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739998d3e7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739998d3e7_0_1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739998d3e7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739998d3e7_0_1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739998d3e7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739998d3e7_0_1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739998d3e7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739998d3e7_0_1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739998d3e7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739998d3e7_0_1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739998d3e7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739998d3e7_0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739998d3e7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739998d3e7_0_1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739998d3e7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739998d3e7_0_1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739998d3e7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739998d3e7_0_1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739998d3e7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7465231089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7465231089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739998d3e7_0_1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739998d3e7_0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a:endParaRPr/>
          </a:p>
        </p:txBody>
      </p:sp>
      <p:sp>
        <p:nvSpPr>
          <p:cNvPr id="15" name="Google Shape;15;p2"/>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6" name="Google Shape;16;p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3"/>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22" name="Google Shape;22;p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28;p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29" name="Google Shape;29;p4"/>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0" name="Google Shape;30;p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5"/>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37" name="Google Shape;37;p5"/>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8" name="Google Shape;38;p5"/>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39" name="Google Shape;39;p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6"/>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46" name="Google Shape;46;p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7"/>
          <p:cNvSpPr txBox="1">
            <a:spLocks noGrp="1"/>
          </p:cNvSpPr>
          <p:nvPr>
            <p:ph type="title"/>
          </p:nvPr>
        </p:nvSpPr>
        <p:spPr>
          <a:xfrm>
            <a:off x="730000" y="1318650"/>
            <a:ext cx="3300900" cy="13815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53" name="Google Shape;53;p7"/>
          <p:cNvSpPr txBox="1">
            <a:spLocks noGrp="1"/>
          </p:cNvSpPr>
          <p:nvPr>
            <p:ph type="body" idx="1"/>
          </p:nvPr>
        </p:nvSpPr>
        <p:spPr>
          <a:xfrm>
            <a:off x="721225" y="2781725"/>
            <a:ext cx="3300900" cy="1597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4" name="Google Shape;54;p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59;p8"/>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60" name="Google Shape;60;p8"/>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9"/>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67" name="Google Shape;67;p9"/>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68" name="Google Shape;68;p9"/>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9" name="Google Shape;69;p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0"/>
        <p:cNvGrpSpPr/>
        <p:nvPr/>
      </p:nvGrpSpPr>
      <p:grpSpPr>
        <a:xfrm>
          <a:off x="0" y="0"/>
          <a:ext cx="0" cy="0"/>
          <a:chOff x="0" y="0"/>
          <a:chExt cx="0" cy="0"/>
        </a:xfrm>
      </p:grpSpPr>
      <p:sp>
        <p:nvSpPr>
          <p:cNvPr id="71" name="Google Shape;71;p10"/>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300"/>
              <a:buNone/>
              <a:defRPr/>
            </a:lvl1pPr>
          </a:lstStyle>
          <a:p>
            <a:endParaRPr/>
          </a:p>
        </p:txBody>
      </p:sp>
      <p:sp>
        <p:nvSpPr>
          <p:cNvPr id="72" name="Google Shape;72;p10"/>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 name="Google Shape;77;p11"/>
          <p:cNvSpPr txBox="1">
            <a:spLocks noGrp="1"/>
          </p:cNvSpPr>
          <p:nvPr>
            <p:ph type="title" hasCustomPrompt="1"/>
          </p:nvPr>
        </p:nvSpPr>
        <p:spPr>
          <a:xfrm>
            <a:off x="729450" y="733950"/>
            <a:ext cx="7688400" cy="1244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a:spLocks noGrp="1"/>
          </p:cNvSpPr>
          <p:nvPr>
            <p:ph type="body" idx="1"/>
          </p:nvPr>
        </p:nvSpPr>
        <p:spPr>
          <a:xfrm>
            <a:off x="729450" y="2272888"/>
            <a:ext cx="7688400" cy="15804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chemeClr val="lt1"/>
              </a:buClr>
              <a:buSzPts val="1300"/>
              <a:buChar char="●"/>
              <a:defRPr>
                <a:solidFill>
                  <a:schemeClr val="lt1"/>
                </a:solidFill>
              </a:defRPr>
            </a:lvl1pPr>
            <a:lvl2pPr marL="914400" lvl="1" indent="-298450">
              <a:spcBef>
                <a:spcPts val="1600"/>
              </a:spcBef>
              <a:spcAft>
                <a:spcPts val="0"/>
              </a:spcAft>
              <a:buClr>
                <a:schemeClr val="lt1"/>
              </a:buClr>
              <a:buSzPts val="1100"/>
              <a:buChar char="○"/>
              <a:defRPr>
                <a:solidFill>
                  <a:schemeClr val="lt1"/>
                </a:solidFill>
              </a:defRPr>
            </a:lvl2pPr>
            <a:lvl3pPr marL="1371600" lvl="2" indent="-298450">
              <a:spcBef>
                <a:spcPts val="1600"/>
              </a:spcBef>
              <a:spcAft>
                <a:spcPts val="0"/>
              </a:spcAft>
              <a:buClr>
                <a:schemeClr val="lt1"/>
              </a:buClr>
              <a:buSzPts val="1100"/>
              <a:buChar char="■"/>
              <a:defRPr>
                <a:solidFill>
                  <a:schemeClr val="lt1"/>
                </a:solidFill>
              </a:defRPr>
            </a:lvl3pPr>
            <a:lvl4pPr marL="1828800" lvl="3" indent="-298450">
              <a:spcBef>
                <a:spcPts val="1600"/>
              </a:spcBef>
              <a:spcAft>
                <a:spcPts val="0"/>
              </a:spcAft>
              <a:buClr>
                <a:schemeClr val="lt1"/>
              </a:buClr>
              <a:buSzPts val="1100"/>
              <a:buChar char="●"/>
              <a:defRPr>
                <a:solidFill>
                  <a:schemeClr val="lt1"/>
                </a:solidFill>
              </a:defRPr>
            </a:lvl4pPr>
            <a:lvl5pPr marL="2286000" lvl="4" indent="-298450">
              <a:spcBef>
                <a:spcPts val="1600"/>
              </a:spcBef>
              <a:spcAft>
                <a:spcPts val="0"/>
              </a:spcAft>
              <a:buClr>
                <a:schemeClr val="lt1"/>
              </a:buClr>
              <a:buSzPts val="1100"/>
              <a:buChar char="○"/>
              <a:defRPr>
                <a:solidFill>
                  <a:schemeClr val="lt1"/>
                </a:solidFill>
              </a:defRPr>
            </a:lvl5pPr>
            <a:lvl6pPr marL="2743200" lvl="5" indent="-298450">
              <a:spcBef>
                <a:spcPts val="1600"/>
              </a:spcBef>
              <a:spcAft>
                <a:spcPts val="0"/>
              </a:spcAft>
              <a:buClr>
                <a:schemeClr val="lt1"/>
              </a:buClr>
              <a:buSzPts val="1100"/>
              <a:buChar char="■"/>
              <a:defRPr>
                <a:solidFill>
                  <a:schemeClr val="lt1"/>
                </a:solidFill>
              </a:defRPr>
            </a:lvl6pPr>
            <a:lvl7pPr marL="3200400" lvl="6" indent="-298450">
              <a:spcBef>
                <a:spcPts val="1600"/>
              </a:spcBef>
              <a:spcAft>
                <a:spcPts val="0"/>
              </a:spcAft>
              <a:buClr>
                <a:schemeClr val="lt1"/>
              </a:buClr>
              <a:buSzPts val="1100"/>
              <a:buChar char="●"/>
              <a:defRPr>
                <a:solidFill>
                  <a:schemeClr val="lt1"/>
                </a:solidFill>
              </a:defRPr>
            </a:lvl7pPr>
            <a:lvl8pPr marL="3657600" lvl="7" indent="-298450">
              <a:spcBef>
                <a:spcPts val="1600"/>
              </a:spcBef>
              <a:spcAft>
                <a:spcPts val="0"/>
              </a:spcAft>
              <a:buClr>
                <a:schemeClr val="lt1"/>
              </a:buClr>
              <a:buSzPts val="1100"/>
              <a:buChar char="○"/>
              <a:defRPr>
                <a:solidFill>
                  <a:schemeClr val="lt1"/>
                </a:solidFill>
              </a:defRPr>
            </a:lvl8pPr>
            <a:lvl9pPr marL="4114800" lvl="8" indent="-298450">
              <a:spcBef>
                <a:spcPts val="1600"/>
              </a:spcBef>
              <a:spcAft>
                <a:spcPts val="1600"/>
              </a:spcAft>
              <a:buClr>
                <a:schemeClr val="lt1"/>
              </a:buClr>
              <a:buSzPts val="1100"/>
              <a:buChar char="■"/>
              <a:defRPr>
                <a:solidFill>
                  <a:schemeClr val="lt1"/>
                </a:solidFill>
              </a:defRPr>
            </a:lvl9pPr>
          </a:lstStyle>
          <a:p>
            <a:endParaRPr/>
          </a:p>
        </p:txBody>
      </p:sp>
      <p:sp>
        <p:nvSpPr>
          <p:cNvPr id="79" name="Google Shape;79;p1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p1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2800"/>
              <a:buFont typeface="Raleway"/>
              <a:buNone/>
              <a:defRPr sz="2800" b="1">
                <a:latin typeface="Raleway"/>
                <a:ea typeface="Raleway"/>
                <a:cs typeface="Raleway"/>
                <a:sym typeface="Raleway"/>
              </a:defRPr>
            </a:lvl1pPr>
            <a:lvl2pPr lvl="1">
              <a:spcBef>
                <a:spcPts val="0"/>
              </a:spcBef>
              <a:spcAft>
                <a:spcPts val="0"/>
              </a:spcAft>
              <a:buSzPts val="2800"/>
              <a:buFont typeface="Raleway"/>
              <a:buNone/>
              <a:defRPr sz="2800" b="1">
                <a:latin typeface="Raleway"/>
                <a:ea typeface="Raleway"/>
                <a:cs typeface="Raleway"/>
                <a:sym typeface="Raleway"/>
              </a:defRPr>
            </a:lvl2pPr>
            <a:lvl3pPr lvl="2">
              <a:spcBef>
                <a:spcPts val="0"/>
              </a:spcBef>
              <a:spcAft>
                <a:spcPts val="0"/>
              </a:spcAft>
              <a:buSzPts val="2800"/>
              <a:buFont typeface="Raleway"/>
              <a:buNone/>
              <a:defRPr sz="2800" b="1">
                <a:latin typeface="Raleway"/>
                <a:ea typeface="Raleway"/>
                <a:cs typeface="Raleway"/>
                <a:sym typeface="Raleway"/>
              </a:defRPr>
            </a:lvl3pPr>
            <a:lvl4pPr lvl="3">
              <a:spcBef>
                <a:spcPts val="0"/>
              </a:spcBef>
              <a:spcAft>
                <a:spcPts val="0"/>
              </a:spcAft>
              <a:buSzPts val="2800"/>
              <a:buFont typeface="Raleway"/>
              <a:buNone/>
              <a:defRPr sz="2800" b="1">
                <a:latin typeface="Raleway"/>
                <a:ea typeface="Raleway"/>
                <a:cs typeface="Raleway"/>
                <a:sym typeface="Raleway"/>
              </a:defRPr>
            </a:lvl4pPr>
            <a:lvl5pPr lvl="4">
              <a:spcBef>
                <a:spcPts val="0"/>
              </a:spcBef>
              <a:spcAft>
                <a:spcPts val="0"/>
              </a:spcAft>
              <a:buSzPts val="2800"/>
              <a:buFont typeface="Raleway"/>
              <a:buNone/>
              <a:defRPr sz="2800" b="1">
                <a:latin typeface="Raleway"/>
                <a:ea typeface="Raleway"/>
                <a:cs typeface="Raleway"/>
                <a:sym typeface="Raleway"/>
              </a:defRPr>
            </a:lvl5pPr>
            <a:lvl6pPr lvl="5">
              <a:spcBef>
                <a:spcPts val="0"/>
              </a:spcBef>
              <a:spcAft>
                <a:spcPts val="0"/>
              </a:spcAft>
              <a:buSzPts val="2800"/>
              <a:buFont typeface="Raleway"/>
              <a:buNone/>
              <a:defRPr sz="2800" b="1">
                <a:latin typeface="Raleway"/>
                <a:ea typeface="Raleway"/>
                <a:cs typeface="Raleway"/>
                <a:sym typeface="Raleway"/>
              </a:defRPr>
            </a:lvl6pPr>
            <a:lvl7pPr lvl="6">
              <a:spcBef>
                <a:spcPts val="0"/>
              </a:spcBef>
              <a:spcAft>
                <a:spcPts val="0"/>
              </a:spcAft>
              <a:buSzPts val="2800"/>
              <a:buFont typeface="Raleway"/>
              <a:buNone/>
              <a:defRPr sz="2800" b="1">
                <a:latin typeface="Raleway"/>
                <a:ea typeface="Raleway"/>
                <a:cs typeface="Raleway"/>
                <a:sym typeface="Raleway"/>
              </a:defRPr>
            </a:lvl7pPr>
            <a:lvl8pPr lvl="7">
              <a:spcBef>
                <a:spcPts val="0"/>
              </a:spcBef>
              <a:spcAft>
                <a:spcPts val="0"/>
              </a:spcAft>
              <a:buSzPts val="2800"/>
              <a:buFont typeface="Raleway"/>
              <a:buNone/>
              <a:defRPr sz="2800" b="1">
                <a:latin typeface="Raleway"/>
                <a:ea typeface="Raleway"/>
                <a:cs typeface="Raleway"/>
                <a:sym typeface="Raleway"/>
              </a:defRPr>
            </a:lvl8pPr>
            <a:lvl9pPr lvl="8">
              <a:spcBef>
                <a:spcPts val="0"/>
              </a:spcBef>
              <a:spcAft>
                <a:spcPts val="0"/>
              </a:spcAft>
              <a:buSzPts val="2800"/>
              <a:buFont typeface="Raleway"/>
              <a:buNone/>
              <a:defRPr sz="2800" b="1">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8" Type="http://schemas.openxmlformats.org/officeDocument/2006/relationships/hyperlink" Target="https://venturebeat.com/2020/01/08/5-reasons-why-supply-chain-security-must-be-on-your-agenda/" TargetMode="External"/><Relationship Id="rId3" Type="http://schemas.openxmlformats.org/officeDocument/2006/relationships/hyperlink" Target="https://www.mcafee.com/enterprise/en-us/security-awareness/cybersecurity/what-is-internet-security.html" TargetMode="External"/><Relationship Id="rId7" Type="http://schemas.openxmlformats.org/officeDocument/2006/relationships/hyperlink" Target="https://www.forbes.com/sites/andrewarnold/2018/05/26/how-the-internet-of-things-impacts-supply-chain/#3ed482f939b7"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hyperlink" Target="https://resources.infosecinstitute.com/cyber-security-in-supply-chain-management-part-1/#gref" TargetMode="External"/><Relationship Id="rId11" Type="http://schemas.openxmlformats.org/officeDocument/2006/relationships/hyperlink" Target="https://www.csoonline.com/article/3444488/equifax-data-breach-faq-what-happened-who-was-affected-what-was-the-impact.html" TargetMode="External"/><Relationship Id="rId5" Type="http://schemas.openxmlformats.org/officeDocument/2006/relationships/hyperlink" Target="https://heimdalsecurity.com/blog/supply-chain-cyber-security/" TargetMode="External"/><Relationship Id="rId10" Type="http://schemas.openxmlformats.org/officeDocument/2006/relationships/hyperlink" Target="https://en.wikipedia.org/wiki/Supply_chain_attack" TargetMode="External"/><Relationship Id="rId4" Type="http://schemas.openxmlformats.org/officeDocument/2006/relationships/hyperlink" Target="https://www.itu.int/en/ITU-D/Statistics/Pages/stat/default.aspx" TargetMode="External"/><Relationship Id="rId9" Type="http://schemas.openxmlformats.org/officeDocument/2006/relationships/hyperlink" Target="https://www.supplychaindigital.com/technology/supply-chain-remains-weakest-link-cybersecurity"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codeburst.io/what-are-the-biggest-internet-security-challenges-for-2018-and-beyond-b7e2abe65840" TargetMode="External"/><Relationship Id="rId3" Type="http://schemas.openxmlformats.org/officeDocument/2006/relationships/hyperlink" Target="https://www.nytimes.com/2019/07/22/business/equifax-settlement.html" TargetMode="External"/><Relationship Id="rId7" Type="http://schemas.openxmlformats.org/officeDocument/2006/relationships/hyperlink" Target="https://www.informationisbeautiful.net/visualizations/worlds-biggest-data-breaches-hacks/" TargetMode="External"/><Relationship Id="rId12" Type="http://schemas.openxmlformats.org/officeDocument/2006/relationships/hyperlink" Target="https://www.information-age.com/cyber-security-challenges-123474692/"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hyperlink" Target="https://owasp.org/www-community/attacks/Code_Injection" TargetMode="External"/><Relationship Id="rId11" Type="http://schemas.openxmlformats.org/officeDocument/2006/relationships/hyperlink" Target="https://www.gao.gov/key_issues/ensuring_security_federal_information_systems/issue_summary" TargetMode="External"/><Relationship Id="rId5" Type="http://schemas.openxmlformats.org/officeDocument/2006/relationships/hyperlink" Target="http://brainiacsquad.com/why-do-we-need-internet-security/" TargetMode="External"/><Relationship Id="rId10" Type="http://schemas.openxmlformats.org/officeDocument/2006/relationships/hyperlink" Target="https://www.weforum.org/agenda/2020/01/four-key-challenges-for-cybersecurity-leaders/" TargetMode="External"/><Relationship Id="rId4" Type="http://schemas.openxmlformats.org/officeDocument/2006/relationships/hyperlink" Target="https://www.thomasnet.com/insights/best-practices-for-supply-chain-cybersecurity/" TargetMode="External"/><Relationship Id="rId9" Type="http://schemas.openxmlformats.org/officeDocument/2006/relationships/hyperlink" Target="https://www.forbes.com/sites/quora/2019/09/09/what-are-the-biggest-challenges-in-cybersecurity-right-now/#1ad61183144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3"/>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Technology Project</a:t>
            </a:r>
            <a:endParaRPr/>
          </a:p>
        </p:txBody>
      </p:sp>
      <p:sp>
        <p:nvSpPr>
          <p:cNvPr id="87" name="Google Shape;87;p13"/>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All About Internet Security and Supply Chain</a:t>
            </a:r>
            <a:endParaRPr/>
          </a:p>
        </p:txBody>
      </p:sp>
      <p:pic>
        <p:nvPicPr>
          <p:cNvPr id="88" name="Google Shape;88;p13"/>
          <p:cNvPicPr preferRelativeResize="0"/>
          <p:nvPr/>
        </p:nvPicPr>
        <p:blipFill>
          <a:blip r:embed="rId3">
            <a:alphaModFix/>
          </a:blip>
          <a:stretch>
            <a:fillRect/>
          </a:stretch>
        </p:blipFill>
        <p:spPr>
          <a:xfrm>
            <a:off x="5388600" y="2571738"/>
            <a:ext cx="3028950" cy="15144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is Internet Security?</a:t>
            </a:r>
            <a:endParaRPr/>
          </a:p>
        </p:txBody>
      </p:sp>
      <p:sp>
        <p:nvSpPr>
          <p:cNvPr id="94" name="Google Shape;94;p14"/>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p>
            <a:pPr marL="457200" marR="381000" lvl="0" indent="-311150" algn="l" rtl="0">
              <a:spcBef>
                <a:spcPts val="0"/>
              </a:spcBef>
              <a:spcAft>
                <a:spcPts val="0"/>
              </a:spcAft>
              <a:buClr>
                <a:srgbClr val="000000"/>
              </a:buClr>
              <a:buSzPts val="1300"/>
              <a:buFont typeface="Arial"/>
              <a:buChar char="-"/>
            </a:pPr>
            <a:r>
              <a:rPr lang="en">
                <a:solidFill>
                  <a:srgbClr val="000000"/>
                </a:solidFill>
              </a:rPr>
              <a:t>According to American-based,  global computer security software company, McAfee, “</a:t>
            </a:r>
            <a:r>
              <a:rPr lang="en">
                <a:solidFill>
                  <a:srgbClr val="000000"/>
                </a:solidFill>
                <a:highlight>
                  <a:srgbClr val="FFFFFF"/>
                </a:highlight>
              </a:rPr>
              <a:t>Internet security consists of a range of security tactics for protecting activities and transactions conducted online over the internet”.</a:t>
            </a:r>
            <a:endParaRPr>
              <a:solidFill>
                <a:srgbClr val="000000"/>
              </a:solidFill>
              <a:highlight>
                <a:srgbClr val="FFFFFF"/>
              </a:highlight>
            </a:endParaRPr>
          </a:p>
          <a:p>
            <a:pPr marL="457200" marR="381000" lvl="0" indent="-311150" algn="l" rtl="0">
              <a:spcBef>
                <a:spcPts val="0"/>
              </a:spcBef>
              <a:spcAft>
                <a:spcPts val="0"/>
              </a:spcAft>
              <a:buClr>
                <a:srgbClr val="000000"/>
              </a:buClr>
              <a:buSzPts val="1300"/>
              <a:buChar char="-"/>
            </a:pPr>
            <a:r>
              <a:rPr lang="en">
                <a:solidFill>
                  <a:srgbClr val="000000"/>
                </a:solidFill>
                <a:highlight>
                  <a:srgbClr val="FFFFFF"/>
                </a:highlight>
              </a:rPr>
              <a:t>These security tactics are intended to protect users from threats such as hackers gaining access into computer systems, malicious software infecting and damaging computer systems, and private information being stolen.</a:t>
            </a:r>
            <a:endParaRPr>
              <a:solidFill>
                <a:srgbClr val="000000"/>
              </a:solidFill>
              <a:highlight>
                <a:srgbClr val="FFFFFF"/>
              </a:highlight>
            </a:endParaRPr>
          </a:p>
          <a:p>
            <a:pPr marL="457200" marR="381000" lvl="0" indent="-311150" algn="l" rtl="0">
              <a:spcBef>
                <a:spcPts val="0"/>
              </a:spcBef>
              <a:spcAft>
                <a:spcPts val="0"/>
              </a:spcAft>
              <a:buClr>
                <a:srgbClr val="000000"/>
              </a:buClr>
              <a:buSzPts val="1300"/>
              <a:buChar char="-"/>
            </a:pPr>
            <a:r>
              <a:rPr lang="en">
                <a:solidFill>
                  <a:srgbClr val="000000"/>
                </a:solidFill>
                <a:highlight>
                  <a:srgbClr val="FFFFFF"/>
                </a:highlight>
              </a:rPr>
              <a:t>According to McAfee, “Internet security is a specific aspect of broader concepts such as cybersecurity and computer security, being focused on the specific threats and vulnerabilities of online access and use of the internet”.</a:t>
            </a:r>
            <a:endParaRPr>
              <a:solidFill>
                <a:srgbClr val="000000"/>
              </a:solidFill>
            </a:endParaRPr>
          </a:p>
          <a:p>
            <a:pPr marL="0" lvl="0" indent="0" algn="l" rtl="0">
              <a:spcBef>
                <a:spcPts val="0"/>
              </a:spcBef>
              <a:spcAft>
                <a:spcPts val="1600"/>
              </a:spcAft>
              <a:buNone/>
            </a:pPr>
            <a:endParaRPr sz="90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5"/>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Types of Internet Security Threats</a:t>
            </a:r>
            <a:endParaRPr/>
          </a:p>
        </p:txBody>
      </p:sp>
      <p:sp>
        <p:nvSpPr>
          <p:cNvPr id="100" name="Google Shape;100;p15"/>
          <p:cNvSpPr txBox="1">
            <a:spLocks noGrp="1"/>
          </p:cNvSpPr>
          <p:nvPr>
            <p:ph type="body" idx="1"/>
          </p:nvPr>
        </p:nvSpPr>
        <p:spPr>
          <a:xfrm>
            <a:off x="729450" y="2078875"/>
            <a:ext cx="7688700" cy="23901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Clr>
                <a:srgbClr val="000000"/>
              </a:buClr>
              <a:buSzPts val="1300"/>
              <a:buChar char="-"/>
            </a:pPr>
            <a:r>
              <a:rPr lang="en">
                <a:solidFill>
                  <a:srgbClr val="000000"/>
                </a:solidFill>
              </a:rPr>
              <a:t>In today’s society, over half of the global population is on the internet, and therefore, billions of people’s bank information, email accounts, and other personal information are on the internet and are on their computers.</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Some of the most common cyber attacks are executed through: malware (malicious software), computer worms (self-replicating software), span (potentially hazardous, unwanted messages), phishing, (scams that attempt to solicit sensitive or private information), and botnet (an infected computer network).</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Several types of internet security include: secure web browsers (websites with built in security), multi-factor authentication (multiple ways to authenticate a user), email security (passwords), and firewalls (filters that can grant or deny access to a network).</a:t>
            </a:r>
            <a:endParaRPr>
              <a:solidFill>
                <a:srgbClr val="000000"/>
              </a:solidFill>
            </a:endParaRPr>
          </a:p>
        </p:txBody>
      </p:sp>
      <p:pic>
        <p:nvPicPr>
          <p:cNvPr id="101" name="Google Shape;101;p15"/>
          <p:cNvPicPr preferRelativeResize="0"/>
          <p:nvPr/>
        </p:nvPicPr>
        <p:blipFill>
          <a:blip r:embed="rId3">
            <a:alphaModFix/>
          </a:blip>
          <a:stretch>
            <a:fillRect/>
          </a:stretch>
        </p:blipFill>
        <p:spPr>
          <a:xfrm>
            <a:off x="7294150" y="521725"/>
            <a:ext cx="1849849" cy="19679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6"/>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Internet Security Impacts Supply Chain</a:t>
            </a:r>
            <a:endParaRPr/>
          </a:p>
        </p:txBody>
      </p:sp>
      <p:pic>
        <p:nvPicPr>
          <p:cNvPr id="107" name="Google Shape;107;p16"/>
          <p:cNvPicPr preferRelativeResize="0"/>
          <p:nvPr/>
        </p:nvPicPr>
        <p:blipFill>
          <a:blip r:embed="rId3">
            <a:alphaModFix/>
          </a:blip>
          <a:stretch>
            <a:fillRect/>
          </a:stretch>
        </p:blipFill>
        <p:spPr>
          <a:xfrm>
            <a:off x="6958850" y="3218275"/>
            <a:ext cx="2185143" cy="1147200"/>
          </a:xfrm>
          <a:prstGeom prst="rect">
            <a:avLst/>
          </a:prstGeom>
          <a:noFill/>
          <a:ln>
            <a:noFill/>
          </a:ln>
        </p:spPr>
      </p:pic>
      <p:sp>
        <p:nvSpPr>
          <p:cNvPr id="108" name="Google Shape;108;p16"/>
          <p:cNvSpPr txBox="1">
            <a:spLocks noGrp="1"/>
          </p:cNvSpPr>
          <p:nvPr>
            <p:ph type="body" idx="1"/>
          </p:nvPr>
        </p:nvSpPr>
        <p:spPr>
          <a:xfrm>
            <a:off x="729450" y="2025100"/>
            <a:ext cx="7059900" cy="2379900"/>
          </a:xfrm>
          <a:prstGeom prst="rect">
            <a:avLst/>
          </a:prstGeom>
        </p:spPr>
        <p:txBody>
          <a:bodyPr spcFirstLastPara="1" wrap="square" lIns="91425" tIns="91425" rIns="91425" bIns="91425" anchor="t" anchorCtr="0">
            <a:noAutofit/>
          </a:bodyPr>
          <a:lstStyle/>
          <a:p>
            <a:pPr marL="457200" marR="381000" lvl="0" indent="-311150" algn="l" rtl="0">
              <a:spcBef>
                <a:spcPts val="0"/>
              </a:spcBef>
              <a:spcAft>
                <a:spcPts val="0"/>
              </a:spcAft>
              <a:buSzPts val="1300"/>
              <a:buChar char="-"/>
            </a:pPr>
            <a:r>
              <a:rPr lang="en">
                <a:solidFill>
                  <a:srgbClr val="000000"/>
                </a:solidFill>
              </a:rPr>
              <a:t>According to the Infosec Institute, “Cyber security in the supply chain is a subset of supply chain security and is focused on the management of cyber security requirements for information technology systems, software, and networks, which are driven by threats such as cyber-terrorism, malware, data theft and the Advanced Persistent Threat (APT)”.</a:t>
            </a:r>
            <a:endParaRPr>
              <a:solidFill>
                <a:srgbClr val="000000"/>
              </a:solidFill>
            </a:endParaRPr>
          </a:p>
          <a:p>
            <a:pPr marL="457200" marR="381000" lvl="0" indent="-311150" algn="l" rtl="0">
              <a:spcBef>
                <a:spcPts val="0"/>
              </a:spcBef>
              <a:spcAft>
                <a:spcPts val="0"/>
              </a:spcAft>
              <a:buSzPts val="1300"/>
              <a:buChar char="-"/>
            </a:pPr>
            <a:r>
              <a:rPr lang="en">
                <a:solidFill>
                  <a:srgbClr val="000000"/>
                </a:solidFill>
              </a:rPr>
              <a:t>Supply chain cyber security attacks occur when someone infiltrates an organization through a third-party partner or provider, which is a glaring vulnerability as it is harder to guarantee that every level in the supply chain uses the same level of protection.</a:t>
            </a:r>
            <a:endParaRPr>
              <a:solidFill>
                <a:srgbClr val="000000"/>
              </a:solidFill>
            </a:endParaRPr>
          </a:p>
          <a:p>
            <a:pPr marL="457200" marR="381000" lvl="0" indent="-311150" algn="l" rtl="0">
              <a:spcBef>
                <a:spcPts val="0"/>
              </a:spcBef>
              <a:spcAft>
                <a:spcPts val="0"/>
              </a:spcAft>
              <a:buClr>
                <a:srgbClr val="000000"/>
              </a:buClr>
              <a:buSzPts val="1300"/>
              <a:buChar char="-"/>
            </a:pPr>
            <a:r>
              <a:rPr lang="en">
                <a:solidFill>
                  <a:srgbClr val="000000"/>
                </a:solidFill>
              </a:rPr>
              <a:t>Common ways to protect an organization from supply chain cyber security attacks are by vetting vendors, continuously monitoring data access, training employees on internet security, and using multiple layers of protection.</a:t>
            </a:r>
            <a:endParaRPr>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7"/>
          <p:cNvSpPr txBox="1">
            <a:spLocks noGrp="1"/>
          </p:cNvSpPr>
          <p:nvPr>
            <p:ph type="title"/>
          </p:nvPr>
        </p:nvSpPr>
        <p:spPr>
          <a:xfrm>
            <a:off x="792075" y="1136075"/>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change from manual to electronic logistical systems</a:t>
            </a:r>
            <a:endParaRPr/>
          </a:p>
        </p:txBody>
      </p:sp>
      <p:sp>
        <p:nvSpPr>
          <p:cNvPr id="114" name="Google Shape;114;p17"/>
          <p:cNvSpPr txBox="1">
            <a:spLocks noGrp="1"/>
          </p:cNvSpPr>
          <p:nvPr>
            <p:ph type="body" idx="1"/>
          </p:nvPr>
        </p:nvSpPr>
        <p:spPr>
          <a:xfrm>
            <a:off x="727650" y="2179950"/>
            <a:ext cx="7688700" cy="22611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Clr>
                <a:srgbClr val="000000"/>
              </a:buClr>
              <a:buSzPts val="1300"/>
              <a:buChar char="-"/>
            </a:pPr>
            <a:r>
              <a:rPr lang="en">
                <a:solidFill>
                  <a:srgbClr val="000000"/>
                </a:solidFill>
              </a:rPr>
              <a:t>To understand the situation with internet security as it pertains to supply chain management we need to acknowledge first how companies have come to need this security unlike they have in the past. </a:t>
            </a:r>
            <a:endParaRPr>
              <a:solidFill>
                <a:srgbClr val="000000"/>
              </a:solidFill>
            </a:endParaRPr>
          </a:p>
          <a:p>
            <a:pPr marL="0" lvl="0" indent="0" algn="l" rtl="0">
              <a:spcBef>
                <a:spcPts val="0"/>
              </a:spcBef>
              <a:spcAft>
                <a:spcPts val="0"/>
              </a:spcAft>
              <a:buNone/>
            </a:pP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This need for internet security has grown as more of companies' logistical systems  are being done in an online fashion and with software programming. This  change has allowed manufacturers, suppliers, retailers and so on to gain many benefits as will be discussed later on</a:t>
            </a:r>
            <a:endParaRPr>
              <a:solidFill>
                <a:srgbClr val="000000"/>
              </a:solidFill>
            </a:endParaRPr>
          </a:p>
          <a:p>
            <a:pPr marL="0" lvl="0" indent="0" algn="l" rtl="0">
              <a:spcBef>
                <a:spcPts val="0"/>
              </a:spcBef>
              <a:spcAft>
                <a:spcPts val="0"/>
              </a:spcAft>
              <a:buNone/>
            </a:pP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However in general these advances have made it easier to reduce human error within companies respective supply chains and have helped to enhance the performance and competitiveness of companies logistic systems</a:t>
            </a:r>
            <a:endParaRPr>
              <a:solidFill>
                <a:srgbClr val="000000"/>
              </a:solidFill>
            </a:endParaRPr>
          </a:p>
        </p:txBody>
      </p:sp>
      <p:pic>
        <p:nvPicPr>
          <p:cNvPr id="115" name="Google Shape;115;p17"/>
          <p:cNvPicPr preferRelativeResize="0"/>
          <p:nvPr/>
        </p:nvPicPr>
        <p:blipFill>
          <a:blip r:embed="rId3">
            <a:alphaModFix/>
          </a:blip>
          <a:stretch>
            <a:fillRect/>
          </a:stretch>
        </p:blipFill>
        <p:spPr>
          <a:xfrm>
            <a:off x="7011325" y="521725"/>
            <a:ext cx="2132676" cy="21326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8"/>
          <p:cNvSpPr txBox="1">
            <a:spLocks noGrp="1"/>
          </p:cNvSpPr>
          <p:nvPr>
            <p:ph type="title"/>
          </p:nvPr>
        </p:nvSpPr>
        <p:spPr>
          <a:xfrm>
            <a:off x="729450" y="118980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Identifying risk and the importance of internet security post this change </a:t>
            </a:r>
            <a:endParaRPr/>
          </a:p>
        </p:txBody>
      </p:sp>
      <p:sp>
        <p:nvSpPr>
          <p:cNvPr id="121" name="Google Shape;121;p18"/>
          <p:cNvSpPr txBox="1">
            <a:spLocks noGrp="1"/>
          </p:cNvSpPr>
          <p:nvPr>
            <p:ph type="body" idx="1"/>
          </p:nvPr>
        </p:nvSpPr>
        <p:spPr>
          <a:xfrm>
            <a:off x="727650" y="2298550"/>
            <a:ext cx="7688700" cy="22611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Clr>
                <a:srgbClr val="000000"/>
              </a:buClr>
              <a:buSzPts val="1300"/>
              <a:buChar char="-"/>
            </a:pPr>
            <a:r>
              <a:rPr lang="en">
                <a:solidFill>
                  <a:srgbClr val="000000"/>
                </a:solidFill>
              </a:rPr>
              <a:t>As this technology has been increasingly integrated  within the supply chain, companies  have also become more and more  vulnerable to IT based attacks and hacking. </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The importance of strong internet security in a companies supply chains is due to the fact that these  systems  present a weak link for cybersecurity; as organisations can’t always control the security measures taken by partners and thus hackers can jump between companies through whatever logistical based links these entities have. </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To combat this, and when internet security is most effective,  is  when it is worked on in tandem with partnering companies as this can help to minimize those holes within the companies systems that hackers could use</a:t>
            </a:r>
            <a:endParaRPr>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9"/>
          <p:cNvSpPr txBox="1">
            <a:spLocks noGrp="1"/>
          </p:cNvSpPr>
          <p:nvPr>
            <p:ph type="title"/>
          </p:nvPr>
        </p:nvSpPr>
        <p:spPr>
          <a:xfrm>
            <a:off x="727650" y="110390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Cases of both strong and weak internet security</a:t>
            </a:r>
            <a:endParaRPr/>
          </a:p>
        </p:txBody>
      </p:sp>
      <p:sp>
        <p:nvSpPr>
          <p:cNvPr id="127" name="Google Shape;127;p19"/>
          <p:cNvSpPr txBox="1">
            <a:spLocks noGrp="1"/>
          </p:cNvSpPr>
          <p:nvPr>
            <p:ph type="body" idx="1"/>
          </p:nvPr>
        </p:nvSpPr>
        <p:spPr>
          <a:xfrm>
            <a:off x="727650" y="2164925"/>
            <a:ext cx="7688700" cy="2261100"/>
          </a:xfrm>
          <a:prstGeom prst="rect">
            <a:avLst/>
          </a:prstGeom>
        </p:spPr>
        <p:txBody>
          <a:bodyPr spcFirstLastPara="1" wrap="square" lIns="91425" tIns="91425" rIns="91425" bIns="91425" anchor="t" anchorCtr="0">
            <a:noAutofit/>
          </a:bodyPr>
          <a:lstStyle/>
          <a:p>
            <a:pPr marL="457200" lvl="0" indent="-311150" algn="l" rtl="0">
              <a:lnSpc>
                <a:spcPct val="100000"/>
              </a:lnSpc>
              <a:spcBef>
                <a:spcPts val="0"/>
              </a:spcBef>
              <a:spcAft>
                <a:spcPts val="0"/>
              </a:spcAft>
              <a:buClr>
                <a:srgbClr val="000000"/>
              </a:buClr>
              <a:buSzPts val="1300"/>
              <a:buChar char="-"/>
            </a:pPr>
            <a:r>
              <a:rPr lang="en">
                <a:solidFill>
                  <a:srgbClr val="000000"/>
                </a:solidFill>
              </a:rPr>
              <a:t>Research suggests that as much as 50% of all cyber attacks target supply chain</a:t>
            </a:r>
            <a:endParaRPr>
              <a:solidFill>
                <a:srgbClr val="000000"/>
              </a:solidFill>
            </a:endParaRPr>
          </a:p>
          <a:p>
            <a:pPr marL="914400" lvl="1" indent="-311150" algn="l" rtl="0">
              <a:lnSpc>
                <a:spcPct val="100000"/>
              </a:lnSpc>
              <a:spcBef>
                <a:spcPts val="0"/>
              </a:spcBef>
              <a:spcAft>
                <a:spcPts val="0"/>
              </a:spcAft>
              <a:buClr>
                <a:srgbClr val="000000"/>
              </a:buClr>
              <a:buSzPts val="1300"/>
              <a:buChar char="-"/>
            </a:pPr>
            <a:r>
              <a:rPr lang="en" sz="1300">
                <a:solidFill>
                  <a:srgbClr val="000000"/>
                </a:solidFill>
              </a:rPr>
              <a:t>The cost of these attacks on average are said to be about $1.1 million </a:t>
            </a:r>
            <a:endParaRPr sz="1300">
              <a:solidFill>
                <a:srgbClr val="000000"/>
              </a:solidFill>
            </a:endParaRPr>
          </a:p>
          <a:p>
            <a:pPr marL="914400" lvl="1" indent="-311150" algn="l" rtl="0">
              <a:lnSpc>
                <a:spcPct val="100000"/>
              </a:lnSpc>
              <a:spcBef>
                <a:spcPts val="0"/>
              </a:spcBef>
              <a:spcAft>
                <a:spcPts val="0"/>
              </a:spcAft>
              <a:buClr>
                <a:srgbClr val="000000"/>
              </a:buClr>
              <a:buSzPts val="1300"/>
              <a:buChar char="-"/>
            </a:pPr>
            <a:r>
              <a:rPr lang="en" sz="1300">
                <a:solidFill>
                  <a:srgbClr val="000000"/>
                </a:solidFill>
              </a:rPr>
              <a:t>The different types of hacker attacks include, ransomware attacks, the losing of valuable proprietary information, commercial sabotage as well as a number of others </a:t>
            </a:r>
            <a:endParaRPr sz="1300">
              <a:solidFill>
                <a:srgbClr val="000000"/>
              </a:solidFill>
            </a:endParaRPr>
          </a:p>
          <a:p>
            <a:pPr marL="457200" lvl="0" indent="-311150" algn="l" rtl="0">
              <a:lnSpc>
                <a:spcPct val="100000"/>
              </a:lnSpc>
              <a:spcBef>
                <a:spcPts val="0"/>
              </a:spcBef>
              <a:spcAft>
                <a:spcPts val="0"/>
              </a:spcAft>
              <a:buClr>
                <a:srgbClr val="000000"/>
              </a:buClr>
              <a:buSzPts val="1300"/>
              <a:buChar char="-"/>
            </a:pPr>
            <a:r>
              <a:rPr lang="en">
                <a:solidFill>
                  <a:srgbClr val="000000"/>
                </a:solidFill>
              </a:rPr>
              <a:t>Cases of supply chains being hacked</a:t>
            </a:r>
            <a:endParaRPr>
              <a:solidFill>
                <a:srgbClr val="000000"/>
              </a:solidFill>
            </a:endParaRPr>
          </a:p>
          <a:p>
            <a:pPr marL="914400" lvl="1" indent="-311150" algn="l" rtl="0">
              <a:lnSpc>
                <a:spcPct val="100000"/>
              </a:lnSpc>
              <a:spcBef>
                <a:spcPts val="0"/>
              </a:spcBef>
              <a:spcAft>
                <a:spcPts val="0"/>
              </a:spcAft>
              <a:buClr>
                <a:srgbClr val="000000"/>
              </a:buClr>
              <a:buSzPts val="1300"/>
              <a:buChar char="-"/>
            </a:pPr>
            <a:r>
              <a:rPr lang="en" sz="1300">
                <a:solidFill>
                  <a:srgbClr val="000000"/>
                </a:solidFill>
              </a:rPr>
              <a:t>Target 2013</a:t>
            </a:r>
            <a:endParaRPr sz="1300">
              <a:solidFill>
                <a:srgbClr val="000000"/>
              </a:solidFill>
            </a:endParaRPr>
          </a:p>
          <a:p>
            <a:pPr marL="914400" lvl="1" indent="-311150" algn="l" rtl="0">
              <a:lnSpc>
                <a:spcPct val="100000"/>
              </a:lnSpc>
              <a:spcBef>
                <a:spcPts val="0"/>
              </a:spcBef>
              <a:spcAft>
                <a:spcPts val="0"/>
              </a:spcAft>
              <a:buClr>
                <a:srgbClr val="000000"/>
              </a:buClr>
              <a:buSzPts val="1300"/>
              <a:buChar char="-"/>
            </a:pPr>
            <a:r>
              <a:rPr lang="en" sz="1300">
                <a:solidFill>
                  <a:srgbClr val="000000"/>
                </a:solidFill>
              </a:rPr>
              <a:t>Equifax</a:t>
            </a:r>
            <a:endParaRPr sz="1300">
              <a:solidFill>
                <a:srgbClr val="000000"/>
              </a:solidFill>
            </a:endParaRPr>
          </a:p>
          <a:p>
            <a:pPr marL="0" lvl="0" indent="0" algn="l" rtl="0">
              <a:lnSpc>
                <a:spcPct val="100000"/>
              </a:lnSpc>
              <a:spcBef>
                <a:spcPts val="1600"/>
              </a:spcBef>
              <a:spcAft>
                <a:spcPts val="1600"/>
              </a:spcAft>
              <a:buNone/>
            </a:pPr>
            <a:endParaRPr sz="1300">
              <a:solidFill>
                <a:srgbClr val="000000"/>
              </a:solidFill>
            </a:endParaRPr>
          </a:p>
        </p:txBody>
      </p:sp>
      <p:pic>
        <p:nvPicPr>
          <p:cNvPr id="128" name="Google Shape;128;p19"/>
          <p:cNvPicPr preferRelativeResize="0"/>
          <p:nvPr/>
        </p:nvPicPr>
        <p:blipFill>
          <a:blip r:embed="rId3">
            <a:alphaModFix/>
          </a:blip>
          <a:stretch>
            <a:fillRect/>
          </a:stretch>
        </p:blipFill>
        <p:spPr>
          <a:xfrm>
            <a:off x="7084550" y="1570999"/>
            <a:ext cx="1803200" cy="10007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0"/>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Benefits and Costs of internet security</a:t>
            </a:r>
            <a:endParaRPr/>
          </a:p>
        </p:txBody>
      </p:sp>
      <p:sp>
        <p:nvSpPr>
          <p:cNvPr id="134" name="Google Shape;134;p20"/>
          <p:cNvSpPr txBox="1">
            <a:spLocks noGrp="1"/>
          </p:cNvSpPr>
          <p:nvPr>
            <p:ph type="body" idx="1"/>
          </p:nvPr>
        </p:nvSpPr>
        <p:spPr>
          <a:xfrm>
            <a:off x="729450" y="2060575"/>
            <a:ext cx="7688700" cy="22611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Clr>
                <a:srgbClr val="000000"/>
              </a:buClr>
              <a:buSzPts val="1300"/>
              <a:buChar char="●"/>
            </a:pPr>
            <a:r>
              <a:rPr lang="en">
                <a:solidFill>
                  <a:srgbClr val="000000"/>
                </a:solidFill>
              </a:rPr>
              <a:t>Why is internet security important </a:t>
            </a:r>
            <a:endParaRPr>
              <a:solidFill>
                <a:srgbClr val="000000"/>
              </a:solidFill>
            </a:endParaRPr>
          </a:p>
          <a:p>
            <a:pPr marL="914400" lvl="1" indent="-311150" algn="l" rtl="0">
              <a:spcBef>
                <a:spcPts val="0"/>
              </a:spcBef>
              <a:spcAft>
                <a:spcPts val="0"/>
              </a:spcAft>
              <a:buClr>
                <a:srgbClr val="000000"/>
              </a:buClr>
              <a:buSzPts val="1300"/>
              <a:buChar char="○"/>
            </a:pPr>
            <a:r>
              <a:rPr lang="en" sz="1300">
                <a:solidFill>
                  <a:srgbClr val="000000"/>
                </a:solidFill>
                <a:highlight>
                  <a:srgbClr val="FFFFFF"/>
                </a:highlight>
              </a:rPr>
              <a:t>makes them feel secure and confident from any cyber criminal attacks</a:t>
            </a:r>
            <a:endParaRPr sz="1300">
              <a:solidFill>
                <a:srgbClr val="000000"/>
              </a:solidFill>
              <a:highlight>
                <a:srgbClr val="FFFFFF"/>
              </a:highlight>
            </a:endParaRPr>
          </a:p>
          <a:p>
            <a:pPr marL="914400" lvl="1" indent="-311150" algn="l" rtl="0">
              <a:spcBef>
                <a:spcPts val="0"/>
              </a:spcBef>
              <a:spcAft>
                <a:spcPts val="0"/>
              </a:spcAft>
              <a:buClr>
                <a:srgbClr val="000000"/>
              </a:buClr>
              <a:buSzPts val="1300"/>
              <a:buChar char="○"/>
            </a:pPr>
            <a:r>
              <a:rPr lang="en" sz="1300">
                <a:solidFill>
                  <a:srgbClr val="000000"/>
                </a:solidFill>
                <a:highlight>
                  <a:srgbClr val="FFFFFF"/>
                </a:highlight>
              </a:rPr>
              <a:t>Prevents malware and spyware </a:t>
            </a:r>
            <a:endParaRPr sz="1300">
              <a:solidFill>
                <a:srgbClr val="000000"/>
              </a:solidFill>
              <a:highlight>
                <a:srgbClr val="FFFFFF"/>
              </a:highlight>
            </a:endParaRPr>
          </a:p>
          <a:p>
            <a:pPr marL="457200" lvl="0" indent="-311150" algn="l" rtl="0">
              <a:spcBef>
                <a:spcPts val="0"/>
              </a:spcBef>
              <a:spcAft>
                <a:spcPts val="0"/>
              </a:spcAft>
              <a:buClr>
                <a:srgbClr val="000000"/>
              </a:buClr>
              <a:buSzPts val="1300"/>
              <a:buChar char="●"/>
            </a:pPr>
            <a:r>
              <a:rPr lang="en">
                <a:solidFill>
                  <a:srgbClr val="000000"/>
                </a:solidFill>
                <a:highlight>
                  <a:srgbClr val="FFFFFF"/>
                </a:highlight>
              </a:rPr>
              <a:t>Best internet safety companies:</a:t>
            </a:r>
            <a:endParaRPr>
              <a:solidFill>
                <a:srgbClr val="000000"/>
              </a:solidFill>
              <a:highlight>
                <a:srgbClr val="FFFFFF"/>
              </a:highlight>
            </a:endParaRPr>
          </a:p>
          <a:p>
            <a:pPr marL="914400" lvl="1" indent="-311150" algn="l" rtl="0">
              <a:spcBef>
                <a:spcPts val="0"/>
              </a:spcBef>
              <a:spcAft>
                <a:spcPts val="0"/>
              </a:spcAft>
              <a:buClr>
                <a:srgbClr val="000000"/>
              </a:buClr>
              <a:buSzPts val="1300"/>
              <a:buChar char="○"/>
            </a:pPr>
            <a:r>
              <a:rPr lang="en" sz="1300">
                <a:solidFill>
                  <a:srgbClr val="000000"/>
                </a:solidFill>
                <a:highlight>
                  <a:srgbClr val="FFFFFF"/>
                </a:highlight>
              </a:rPr>
              <a:t>Norton </a:t>
            </a:r>
            <a:endParaRPr sz="1300">
              <a:solidFill>
                <a:srgbClr val="000000"/>
              </a:solidFill>
              <a:highlight>
                <a:srgbClr val="FFFFFF"/>
              </a:highlight>
            </a:endParaRPr>
          </a:p>
          <a:p>
            <a:pPr marL="914400" lvl="1" indent="-311150" algn="l" rtl="0">
              <a:spcBef>
                <a:spcPts val="0"/>
              </a:spcBef>
              <a:spcAft>
                <a:spcPts val="0"/>
              </a:spcAft>
              <a:buClr>
                <a:srgbClr val="000000"/>
              </a:buClr>
              <a:buSzPts val="1300"/>
              <a:buChar char="○"/>
            </a:pPr>
            <a:r>
              <a:rPr lang="en" sz="1300">
                <a:solidFill>
                  <a:srgbClr val="000000"/>
                </a:solidFill>
                <a:highlight>
                  <a:srgbClr val="FFFFFF"/>
                </a:highlight>
              </a:rPr>
              <a:t>McAfee </a:t>
            </a:r>
            <a:endParaRPr sz="1300">
              <a:solidFill>
                <a:srgbClr val="000000"/>
              </a:solidFill>
              <a:highlight>
                <a:srgbClr val="FFFFFF"/>
              </a:highlight>
            </a:endParaRPr>
          </a:p>
          <a:p>
            <a:pPr marL="914400" lvl="1" indent="-311150" algn="l" rtl="0">
              <a:spcBef>
                <a:spcPts val="0"/>
              </a:spcBef>
              <a:spcAft>
                <a:spcPts val="0"/>
              </a:spcAft>
              <a:buClr>
                <a:srgbClr val="000000"/>
              </a:buClr>
              <a:buSzPts val="1300"/>
              <a:buChar char="○"/>
            </a:pPr>
            <a:r>
              <a:rPr lang="en" sz="1300">
                <a:solidFill>
                  <a:srgbClr val="000000"/>
                </a:solidFill>
                <a:highlight>
                  <a:srgbClr val="FFFFFF"/>
                </a:highlight>
              </a:rPr>
              <a:t>Bullguard </a:t>
            </a:r>
            <a:endParaRPr sz="1300">
              <a:solidFill>
                <a:srgbClr val="000000"/>
              </a:solidFill>
              <a:highlight>
                <a:srgbClr val="FFFFFF"/>
              </a:highlight>
            </a:endParaRPr>
          </a:p>
          <a:p>
            <a:pPr marL="914400" lvl="1" indent="-311150" algn="l" rtl="0">
              <a:spcBef>
                <a:spcPts val="0"/>
              </a:spcBef>
              <a:spcAft>
                <a:spcPts val="0"/>
              </a:spcAft>
              <a:buClr>
                <a:srgbClr val="000000"/>
              </a:buClr>
              <a:buSzPts val="1300"/>
              <a:buChar char="○"/>
            </a:pPr>
            <a:r>
              <a:rPr lang="en" sz="1300">
                <a:solidFill>
                  <a:srgbClr val="000000"/>
                </a:solidFill>
                <a:highlight>
                  <a:srgbClr val="FFFFFF"/>
                </a:highlight>
              </a:rPr>
              <a:t>Trend Micro</a:t>
            </a:r>
            <a:endParaRPr sz="1300">
              <a:solidFill>
                <a:srgbClr val="000000"/>
              </a:solidFill>
              <a:highlight>
                <a:srgbClr val="FFFFFF"/>
              </a:highlight>
            </a:endParaRPr>
          </a:p>
        </p:txBody>
      </p:sp>
      <p:pic>
        <p:nvPicPr>
          <p:cNvPr id="135" name="Google Shape;135;p20"/>
          <p:cNvPicPr preferRelativeResize="0"/>
          <p:nvPr/>
        </p:nvPicPr>
        <p:blipFill>
          <a:blip r:embed="rId3">
            <a:alphaModFix/>
          </a:blip>
          <a:stretch>
            <a:fillRect/>
          </a:stretch>
        </p:blipFill>
        <p:spPr>
          <a:xfrm>
            <a:off x="7290775" y="3185300"/>
            <a:ext cx="1606100" cy="1606100"/>
          </a:xfrm>
          <a:prstGeom prst="rect">
            <a:avLst/>
          </a:prstGeom>
          <a:noFill/>
          <a:ln>
            <a:noFill/>
          </a:ln>
        </p:spPr>
      </p:pic>
      <p:pic>
        <p:nvPicPr>
          <p:cNvPr id="136" name="Google Shape;136;p20"/>
          <p:cNvPicPr preferRelativeResize="0"/>
          <p:nvPr/>
        </p:nvPicPr>
        <p:blipFill>
          <a:blip r:embed="rId4">
            <a:alphaModFix/>
          </a:blip>
          <a:stretch>
            <a:fillRect/>
          </a:stretch>
        </p:blipFill>
        <p:spPr>
          <a:xfrm>
            <a:off x="3789525" y="3381137"/>
            <a:ext cx="2945107" cy="1214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1"/>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Benefits</a:t>
            </a:r>
            <a:endParaRPr/>
          </a:p>
        </p:txBody>
      </p:sp>
      <p:sp>
        <p:nvSpPr>
          <p:cNvPr id="142" name="Google Shape;142;p21"/>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
                <a:solidFill>
                  <a:srgbClr val="000000"/>
                </a:solidFill>
              </a:rPr>
              <a:t>Implementing internet security may be too complicated or not worth it to some people, but statistics have shown your private information and technology is safer with it. </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protection from viruses</a:t>
            </a:r>
            <a:endParaRPr>
              <a:solidFill>
                <a:srgbClr val="000000"/>
              </a:solidFill>
            </a:endParaRPr>
          </a:p>
          <a:p>
            <a:pPr marL="914400" lvl="1" indent="-311150" algn="l" rtl="0">
              <a:spcBef>
                <a:spcPts val="0"/>
              </a:spcBef>
              <a:spcAft>
                <a:spcPts val="0"/>
              </a:spcAft>
              <a:buClr>
                <a:srgbClr val="000000"/>
              </a:buClr>
              <a:buSzPts val="1300"/>
              <a:buChar char="○"/>
            </a:pPr>
            <a:r>
              <a:rPr lang="en" sz="1300">
                <a:solidFill>
                  <a:srgbClr val="000000"/>
                </a:solidFill>
              </a:rPr>
              <a:t>The security system will an anti-malware software into your device</a:t>
            </a:r>
            <a:endParaRPr sz="1300">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Protection from spyware </a:t>
            </a:r>
            <a:endParaRPr>
              <a:solidFill>
                <a:srgbClr val="000000"/>
              </a:solidFill>
            </a:endParaRPr>
          </a:p>
          <a:p>
            <a:pPr marL="914400" lvl="1" indent="-311150" algn="l" rtl="0">
              <a:spcBef>
                <a:spcPts val="0"/>
              </a:spcBef>
              <a:spcAft>
                <a:spcPts val="0"/>
              </a:spcAft>
              <a:buClr>
                <a:srgbClr val="000000"/>
              </a:buClr>
              <a:buSzPts val="1300"/>
              <a:buChar char="○"/>
            </a:pPr>
            <a:r>
              <a:rPr lang="en" sz="1300">
                <a:solidFill>
                  <a:srgbClr val="000000"/>
                </a:solidFill>
                <a:highlight>
                  <a:srgbClr val="FFFFFF"/>
                </a:highlight>
              </a:rPr>
              <a:t>Use anti-spyware software. Software is the front-line between you and an attacker.</a:t>
            </a:r>
            <a:endParaRPr sz="1300">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Protection from identity theft </a:t>
            </a:r>
            <a:endParaRPr>
              <a:solidFill>
                <a:srgbClr val="000000"/>
              </a:solidFill>
            </a:endParaRPr>
          </a:p>
          <a:p>
            <a:pPr marL="914400" lvl="1" indent="-311150" algn="l" rtl="0">
              <a:spcBef>
                <a:spcPts val="0"/>
              </a:spcBef>
              <a:spcAft>
                <a:spcPts val="0"/>
              </a:spcAft>
              <a:buClr>
                <a:srgbClr val="000000"/>
              </a:buClr>
              <a:buSzPts val="1300"/>
              <a:buChar char="○"/>
            </a:pPr>
            <a:r>
              <a:rPr lang="en" sz="1300">
                <a:solidFill>
                  <a:srgbClr val="000000"/>
                </a:solidFill>
              </a:rPr>
              <a:t>Millions suffer each year from identity theft. Could be protected through anti-malware systems.</a:t>
            </a:r>
            <a:endParaRPr sz="1300">
              <a:solidFill>
                <a:srgbClr val="000000"/>
              </a:solidFill>
            </a:endParaRPr>
          </a:p>
          <a:p>
            <a:pPr marL="0" lvl="0" indent="0" algn="l" rtl="0">
              <a:spcBef>
                <a:spcPts val="0"/>
              </a:spcBef>
              <a:spcAft>
                <a:spcPts val="0"/>
              </a:spcAft>
              <a:buNone/>
            </a:pPr>
            <a:endParaRPr sz="1100">
              <a:solidFill>
                <a:srgbClr val="000000"/>
              </a:solidFill>
              <a:latin typeface="Arial"/>
              <a:ea typeface="Arial"/>
              <a:cs typeface="Arial"/>
              <a:sym typeface="Arial"/>
            </a:endParaRPr>
          </a:p>
        </p:txBody>
      </p:sp>
      <p:pic>
        <p:nvPicPr>
          <p:cNvPr id="143" name="Google Shape;143;p21"/>
          <p:cNvPicPr preferRelativeResize="0"/>
          <p:nvPr/>
        </p:nvPicPr>
        <p:blipFill>
          <a:blip r:embed="rId3">
            <a:alphaModFix/>
          </a:blip>
          <a:stretch>
            <a:fillRect/>
          </a:stretch>
        </p:blipFill>
        <p:spPr>
          <a:xfrm>
            <a:off x="4084775" y="860400"/>
            <a:ext cx="2848250" cy="11361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2"/>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Risks of no internet security </a:t>
            </a:r>
            <a:endParaRPr/>
          </a:p>
        </p:txBody>
      </p:sp>
      <p:sp>
        <p:nvSpPr>
          <p:cNvPr id="149" name="Google Shape;149;p22"/>
          <p:cNvSpPr txBox="1">
            <a:spLocks noGrp="1"/>
          </p:cNvSpPr>
          <p:nvPr>
            <p:ph type="body" idx="1"/>
          </p:nvPr>
        </p:nvSpPr>
        <p:spPr>
          <a:xfrm>
            <a:off x="729450" y="2078875"/>
            <a:ext cx="7688700" cy="22611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457200" lvl="0" indent="-311150" algn="l" rtl="0">
              <a:spcBef>
                <a:spcPts val="0"/>
              </a:spcBef>
              <a:spcAft>
                <a:spcPts val="0"/>
              </a:spcAft>
              <a:buClr>
                <a:srgbClr val="000000"/>
              </a:buClr>
              <a:buSzPts val="1300"/>
              <a:buChar char="●"/>
            </a:pPr>
            <a:r>
              <a:rPr lang="en">
                <a:solidFill>
                  <a:srgbClr val="000000"/>
                </a:solidFill>
              </a:rPr>
              <a:t>code injections </a:t>
            </a:r>
            <a:endParaRPr>
              <a:solidFill>
                <a:srgbClr val="000000"/>
              </a:solidFill>
            </a:endParaRPr>
          </a:p>
          <a:p>
            <a:pPr marL="914400" lvl="1" indent="-311150" algn="l" rtl="0">
              <a:spcBef>
                <a:spcPts val="0"/>
              </a:spcBef>
              <a:spcAft>
                <a:spcPts val="0"/>
              </a:spcAft>
              <a:buClr>
                <a:srgbClr val="000000"/>
              </a:buClr>
              <a:buSzPts val="1300"/>
              <a:buChar char="○"/>
            </a:pPr>
            <a:r>
              <a:rPr lang="en" sz="1300">
                <a:solidFill>
                  <a:srgbClr val="000000"/>
                </a:solidFill>
              </a:rPr>
              <a:t>Code injection</a:t>
            </a:r>
            <a:r>
              <a:rPr lang="en" sz="1300">
                <a:solidFill>
                  <a:srgbClr val="000000"/>
                </a:solidFill>
                <a:highlight>
                  <a:srgbClr val="FFFFFF"/>
                </a:highlight>
              </a:rPr>
              <a:t> is the exploitation of a computer bug that is caused by processing invalid data.</a:t>
            </a:r>
            <a:endParaRPr sz="1300">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Malware infection</a:t>
            </a:r>
            <a:endParaRPr>
              <a:solidFill>
                <a:srgbClr val="000000"/>
              </a:solidFill>
            </a:endParaRPr>
          </a:p>
          <a:p>
            <a:pPr marL="914400" lvl="1" indent="-311150" algn="l" rtl="0">
              <a:spcBef>
                <a:spcPts val="0"/>
              </a:spcBef>
              <a:spcAft>
                <a:spcPts val="0"/>
              </a:spcAft>
              <a:buClr>
                <a:srgbClr val="000000"/>
              </a:buClr>
              <a:buSzPts val="1300"/>
              <a:buChar char="○"/>
            </a:pPr>
            <a:r>
              <a:rPr lang="en" sz="1300">
                <a:solidFill>
                  <a:srgbClr val="000000"/>
                </a:solidFill>
              </a:rPr>
              <a:t>Malware</a:t>
            </a:r>
            <a:r>
              <a:rPr lang="en" sz="1300">
                <a:solidFill>
                  <a:srgbClr val="000000"/>
                </a:solidFill>
                <a:highlight>
                  <a:srgbClr val="FFFFFF"/>
                </a:highlight>
              </a:rPr>
              <a:t> is a type of software created with the intent of damaging the victim's computer, stealing private information or spying on a computer</a:t>
            </a:r>
            <a:r>
              <a:rPr lang="en" sz="1300">
                <a:solidFill>
                  <a:srgbClr val="000000"/>
                </a:solidFill>
              </a:rPr>
              <a:t> </a:t>
            </a:r>
            <a:endParaRPr sz="1300">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Data breaches</a:t>
            </a:r>
            <a:endParaRPr>
              <a:solidFill>
                <a:srgbClr val="000000"/>
              </a:solidFill>
            </a:endParaRPr>
          </a:p>
          <a:p>
            <a:pPr marL="914400" lvl="1" indent="-311150" algn="l" rtl="0">
              <a:spcBef>
                <a:spcPts val="0"/>
              </a:spcBef>
              <a:spcAft>
                <a:spcPts val="0"/>
              </a:spcAft>
              <a:buClr>
                <a:srgbClr val="000000"/>
              </a:buClr>
              <a:buSzPts val="1300"/>
              <a:buChar char="○"/>
            </a:pPr>
            <a:r>
              <a:rPr lang="en" sz="1300">
                <a:solidFill>
                  <a:srgbClr val="000000"/>
                </a:solidFill>
                <a:highlight>
                  <a:srgbClr val="FFFFFF"/>
                </a:highlight>
              </a:rPr>
              <a:t>A </a:t>
            </a:r>
            <a:r>
              <a:rPr lang="en" sz="1300">
                <a:solidFill>
                  <a:srgbClr val="000000"/>
                </a:solidFill>
              </a:rPr>
              <a:t>data breach</a:t>
            </a:r>
            <a:r>
              <a:rPr lang="en" sz="1300">
                <a:solidFill>
                  <a:srgbClr val="000000"/>
                </a:solidFill>
                <a:highlight>
                  <a:srgbClr val="FFFFFF"/>
                </a:highlight>
              </a:rPr>
              <a:t> is an incident that exposes confidential or protected information. A </a:t>
            </a:r>
            <a:r>
              <a:rPr lang="en" sz="1300">
                <a:solidFill>
                  <a:srgbClr val="000000"/>
                </a:solidFill>
              </a:rPr>
              <a:t>data breach</a:t>
            </a:r>
            <a:r>
              <a:rPr lang="en" sz="1300">
                <a:solidFill>
                  <a:srgbClr val="000000"/>
                </a:solidFill>
                <a:highlight>
                  <a:srgbClr val="FFFFFF"/>
                </a:highlight>
              </a:rPr>
              <a:t> might involve the loss or theft of your Social Security number, bank account or credit card numbers, personal health information, passwords or email</a:t>
            </a:r>
            <a:endParaRPr sz="1300">
              <a:solidFill>
                <a:srgbClr val="000000"/>
              </a:solidFill>
            </a:endParaRPr>
          </a:p>
        </p:txBody>
      </p:sp>
      <p:pic>
        <p:nvPicPr>
          <p:cNvPr id="150" name="Google Shape;150;p22"/>
          <p:cNvPicPr preferRelativeResize="0"/>
          <p:nvPr/>
        </p:nvPicPr>
        <p:blipFill>
          <a:blip r:embed="rId3">
            <a:alphaModFix/>
          </a:blip>
          <a:stretch>
            <a:fillRect/>
          </a:stretch>
        </p:blipFill>
        <p:spPr>
          <a:xfrm>
            <a:off x="5876700" y="497275"/>
            <a:ext cx="2059100" cy="15423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3"/>
          <p:cNvSpPr txBox="1">
            <a:spLocks noGrp="1"/>
          </p:cNvSpPr>
          <p:nvPr>
            <p:ph type="title"/>
          </p:nvPr>
        </p:nvSpPr>
        <p:spPr>
          <a:xfrm>
            <a:off x="729450" y="1165225"/>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Internet Expansion</a:t>
            </a:r>
            <a:endParaRPr/>
          </a:p>
        </p:txBody>
      </p:sp>
      <p:sp>
        <p:nvSpPr>
          <p:cNvPr id="156" name="Google Shape;156;p23"/>
          <p:cNvSpPr txBox="1">
            <a:spLocks noGrp="1"/>
          </p:cNvSpPr>
          <p:nvPr>
            <p:ph type="body" idx="1"/>
          </p:nvPr>
        </p:nvSpPr>
        <p:spPr>
          <a:xfrm>
            <a:off x="727650" y="2011625"/>
            <a:ext cx="7688700" cy="22905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Clr>
                <a:srgbClr val="222222"/>
              </a:buClr>
              <a:buSzPts val="1300"/>
              <a:buChar char="-"/>
            </a:pPr>
            <a:r>
              <a:rPr lang="en">
                <a:solidFill>
                  <a:srgbClr val="222222"/>
                </a:solidFill>
              </a:rPr>
              <a:t>The internet of things (IoT) continues to expand into new areas due to the growth of electronics in today’s society. There is a need for cybersecurity on almost any electronic in a household.  Any new development in technology means there must be a new development in cybersecurity. </a:t>
            </a:r>
            <a:endParaRPr>
              <a:solidFill>
                <a:srgbClr val="222222"/>
              </a:solidFill>
            </a:endParaRPr>
          </a:p>
          <a:p>
            <a:pPr marL="457200" lvl="0" indent="-311150" algn="l" rtl="0">
              <a:spcBef>
                <a:spcPts val="0"/>
              </a:spcBef>
              <a:spcAft>
                <a:spcPts val="0"/>
              </a:spcAft>
              <a:buClr>
                <a:srgbClr val="222222"/>
              </a:buClr>
              <a:buSzPts val="1300"/>
              <a:buChar char="-"/>
            </a:pPr>
            <a:r>
              <a:rPr lang="en">
                <a:solidFill>
                  <a:srgbClr val="222222"/>
                </a:solidFill>
              </a:rPr>
              <a:t>Because everything is interconnected there is a high risk for there to be a security breach.  Around 2.53 billion people own a smartphone, and this number is expected to rise.  This expansion of the internet means the demand for more cyber security with increase.  Keeping up with this need in demand is challenging for the industry.</a:t>
            </a:r>
            <a:endParaRPr>
              <a:solidFill>
                <a:srgbClr val="222222"/>
              </a:solidFill>
            </a:endParaRPr>
          </a:p>
          <a:p>
            <a:pPr marL="457200" lvl="0" indent="0" algn="l" rtl="0">
              <a:spcBef>
                <a:spcPts val="1600"/>
              </a:spcBef>
              <a:spcAft>
                <a:spcPts val="1600"/>
              </a:spcAft>
              <a:buNone/>
            </a:pPr>
            <a:endParaRPr/>
          </a:p>
        </p:txBody>
      </p:sp>
      <p:pic>
        <p:nvPicPr>
          <p:cNvPr id="157" name="Google Shape;157;p23"/>
          <p:cNvPicPr preferRelativeResize="0"/>
          <p:nvPr/>
        </p:nvPicPr>
        <p:blipFill>
          <a:blip r:embed="rId3">
            <a:alphaModFix/>
          </a:blip>
          <a:stretch>
            <a:fillRect/>
          </a:stretch>
        </p:blipFill>
        <p:spPr>
          <a:xfrm>
            <a:off x="4393500" y="3553422"/>
            <a:ext cx="4218549" cy="14167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Under-development of employee education</a:t>
            </a:r>
            <a:endParaRPr/>
          </a:p>
        </p:txBody>
      </p:sp>
      <p:sp>
        <p:nvSpPr>
          <p:cNvPr id="163" name="Google Shape;163;p24"/>
          <p:cNvSpPr txBox="1">
            <a:spLocks noGrp="1"/>
          </p:cNvSpPr>
          <p:nvPr>
            <p:ph type="body" idx="1"/>
          </p:nvPr>
        </p:nvSpPr>
        <p:spPr>
          <a:xfrm>
            <a:off x="729450" y="2078875"/>
            <a:ext cx="7688700" cy="25383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Clr>
                <a:srgbClr val="222222"/>
              </a:buClr>
              <a:buSzPts val="1300"/>
              <a:buChar char="-"/>
            </a:pPr>
            <a:r>
              <a:rPr lang="en">
                <a:solidFill>
                  <a:srgbClr val="222222"/>
                </a:solidFill>
              </a:rPr>
              <a:t>Company culture has not yet caught up to the high risk of cyber-attack frequency and hacker capabilities. This is one of the biggest challenges faced in internet security, specifically for companies because their employees do not have the correct resources or tool to combat these issues.</a:t>
            </a:r>
            <a:endParaRPr>
              <a:solidFill>
                <a:srgbClr val="222222"/>
              </a:solidFill>
            </a:endParaRPr>
          </a:p>
          <a:p>
            <a:pPr marL="457200" lvl="0" indent="-311150" algn="l" rtl="0">
              <a:spcBef>
                <a:spcPts val="0"/>
              </a:spcBef>
              <a:spcAft>
                <a:spcPts val="0"/>
              </a:spcAft>
              <a:buClr>
                <a:srgbClr val="222222"/>
              </a:buClr>
              <a:buSzPts val="1300"/>
              <a:buChar char="-"/>
            </a:pPr>
            <a:r>
              <a:rPr lang="en">
                <a:solidFill>
                  <a:srgbClr val="222222"/>
                </a:solidFill>
              </a:rPr>
              <a:t>A study conducted by Keeper Security on this topic showed that employee negligence caused 54% of breaches. Having a conversation sooner rather than later can help solve this issue. Companies need to incorporate a program to address these issues and offer ways for employees to identify any problems that may arise. </a:t>
            </a:r>
            <a:endParaRPr>
              <a:solidFill>
                <a:srgbClr val="222222"/>
              </a:solidFill>
            </a:endParaRPr>
          </a:p>
        </p:txBody>
      </p:sp>
      <p:pic>
        <p:nvPicPr>
          <p:cNvPr id="164" name="Google Shape;164;p24"/>
          <p:cNvPicPr preferRelativeResize="0"/>
          <p:nvPr/>
        </p:nvPicPr>
        <p:blipFill>
          <a:blip r:embed="rId3">
            <a:alphaModFix/>
          </a:blip>
          <a:stretch>
            <a:fillRect/>
          </a:stretch>
        </p:blipFill>
        <p:spPr>
          <a:xfrm>
            <a:off x="3827250" y="3863200"/>
            <a:ext cx="3174900" cy="12284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5"/>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Real time information sharing </a:t>
            </a:r>
            <a:endParaRPr/>
          </a:p>
        </p:txBody>
      </p:sp>
      <p:sp>
        <p:nvSpPr>
          <p:cNvPr id="170" name="Google Shape;170;p25"/>
          <p:cNvSpPr txBox="1">
            <a:spLocks noGrp="1"/>
          </p:cNvSpPr>
          <p:nvPr>
            <p:ph type="body" idx="1"/>
          </p:nvPr>
        </p:nvSpPr>
        <p:spPr>
          <a:xfrm>
            <a:off x="727650" y="1960150"/>
            <a:ext cx="7688700" cy="24255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Clr>
                <a:srgbClr val="000000"/>
              </a:buClr>
              <a:buSzPts val="1300"/>
              <a:buChar char="-"/>
            </a:pPr>
            <a:r>
              <a:rPr lang="en">
                <a:solidFill>
                  <a:srgbClr val="000000"/>
                </a:solidFill>
              </a:rPr>
              <a:t>The pace of the internet world is a challenge to keep up with because of the increased need for security to protect against threats and weaknesses. </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Addressing cybersecurity issues needs to be done in a timely manner to properly deal with protecting secure data.  Seconds in the cyber world can do major damage and hackers are able to secure large quantities of data. </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Speed is critical in an effective cybersecurity matter and having the correct education goes hand in hand with knowing the proper tools to deal with issues that may surface.</a:t>
            </a:r>
            <a:endParaRPr>
              <a:solidFill>
                <a:srgbClr val="0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6"/>
          <p:cNvSpPr txBox="1">
            <a:spLocks noGrp="1"/>
          </p:cNvSpPr>
          <p:nvPr>
            <p:ph type="title"/>
          </p:nvPr>
        </p:nvSpPr>
        <p:spPr>
          <a:xfrm>
            <a:off x="727650" y="1437625"/>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Accessibility</a:t>
            </a:r>
            <a:endParaRPr/>
          </a:p>
        </p:txBody>
      </p:sp>
      <p:sp>
        <p:nvSpPr>
          <p:cNvPr id="176" name="Google Shape;176;p26"/>
          <p:cNvSpPr txBox="1">
            <a:spLocks noGrp="1"/>
          </p:cNvSpPr>
          <p:nvPr>
            <p:ph type="body" idx="1"/>
          </p:nvPr>
        </p:nvSpPr>
        <p:spPr>
          <a:xfrm>
            <a:off x="892875" y="1972825"/>
            <a:ext cx="6978900" cy="2261100"/>
          </a:xfrm>
          <a:prstGeom prst="rect">
            <a:avLst/>
          </a:prstGeom>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Clr>
                <a:srgbClr val="000000"/>
              </a:buClr>
              <a:buSzPts val="1300"/>
              <a:buChar char="-"/>
            </a:pPr>
            <a:r>
              <a:rPr lang="en">
                <a:solidFill>
                  <a:srgbClr val="000000"/>
                </a:solidFill>
              </a:rPr>
              <a:t>Businesses should utilize social media, websites and technology to help their businesses grow and reach as many people as possible</a:t>
            </a:r>
            <a:endParaRPr>
              <a:solidFill>
                <a:srgbClr val="000000"/>
              </a:solidFill>
            </a:endParaRPr>
          </a:p>
          <a:p>
            <a:pPr marL="457200" lvl="0" indent="-311150" algn="l" rtl="0">
              <a:lnSpc>
                <a:spcPct val="115000"/>
              </a:lnSpc>
              <a:spcBef>
                <a:spcPts val="0"/>
              </a:spcBef>
              <a:spcAft>
                <a:spcPts val="0"/>
              </a:spcAft>
              <a:buClr>
                <a:srgbClr val="000000"/>
              </a:buClr>
              <a:buSzPts val="1300"/>
              <a:buChar char="-"/>
            </a:pPr>
            <a:r>
              <a:rPr lang="en">
                <a:solidFill>
                  <a:srgbClr val="000000"/>
                </a:solidFill>
              </a:rPr>
              <a:t>However, the more technology you tend to use, the more susceptible you are to data hacking</a:t>
            </a:r>
            <a:endParaRPr>
              <a:solidFill>
                <a:srgbClr val="000000"/>
              </a:solidFill>
            </a:endParaRPr>
          </a:p>
          <a:p>
            <a:pPr marL="457200" lvl="0" indent="-311150" algn="l" rtl="0">
              <a:lnSpc>
                <a:spcPct val="100000"/>
              </a:lnSpc>
              <a:spcBef>
                <a:spcPts val="0"/>
              </a:spcBef>
              <a:spcAft>
                <a:spcPts val="0"/>
              </a:spcAft>
              <a:buClr>
                <a:srgbClr val="000000"/>
              </a:buClr>
              <a:buSzPts val="1300"/>
              <a:buChar char="-"/>
            </a:pPr>
            <a:r>
              <a:rPr lang="en">
                <a:solidFill>
                  <a:srgbClr val="000000"/>
                </a:solidFill>
              </a:rPr>
              <a:t>Internet security is not only to avoid current data attacks, but to adapt to future ones as well</a:t>
            </a:r>
            <a:endParaRPr>
              <a:solidFill>
                <a:srgbClr val="000000"/>
              </a:solidFill>
            </a:endParaRPr>
          </a:p>
          <a:p>
            <a:pPr marL="457200" lvl="0" indent="-311150" algn="l" rtl="0">
              <a:lnSpc>
                <a:spcPct val="100000"/>
              </a:lnSpc>
              <a:spcBef>
                <a:spcPts val="0"/>
              </a:spcBef>
              <a:spcAft>
                <a:spcPts val="0"/>
              </a:spcAft>
              <a:buClr>
                <a:srgbClr val="000000"/>
              </a:buClr>
              <a:buSzPts val="1300"/>
              <a:buChar char="-"/>
            </a:pPr>
            <a:r>
              <a:rPr lang="en">
                <a:solidFill>
                  <a:srgbClr val="000000"/>
                </a:solidFill>
              </a:rPr>
              <a:t>Be prepared rather than paying for it later</a:t>
            </a:r>
            <a:endParaRPr>
              <a:solidFill>
                <a:srgbClr val="000000"/>
              </a:solidFill>
            </a:endParaRPr>
          </a:p>
        </p:txBody>
      </p:sp>
      <p:pic>
        <p:nvPicPr>
          <p:cNvPr id="177" name="Google Shape;177;p26"/>
          <p:cNvPicPr preferRelativeResize="0"/>
          <p:nvPr/>
        </p:nvPicPr>
        <p:blipFill>
          <a:blip r:embed="rId3">
            <a:alphaModFix/>
          </a:blip>
          <a:stretch>
            <a:fillRect/>
          </a:stretch>
        </p:blipFill>
        <p:spPr>
          <a:xfrm>
            <a:off x="4572004" y="3285425"/>
            <a:ext cx="2443251" cy="1775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7"/>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 cost now, heavy cost later</a:t>
            </a:r>
            <a:endParaRPr/>
          </a:p>
        </p:txBody>
      </p:sp>
      <p:sp>
        <p:nvSpPr>
          <p:cNvPr id="183" name="Google Shape;183;p27"/>
          <p:cNvSpPr txBox="1">
            <a:spLocks noGrp="1"/>
          </p:cNvSpPr>
          <p:nvPr>
            <p:ph type="body" idx="1"/>
          </p:nvPr>
        </p:nvSpPr>
        <p:spPr>
          <a:xfrm>
            <a:off x="729450" y="1941575"/>
            <a:ext cx="7224600" cy="22611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Clr>
                <a:srgbClr val="000000"/>
              </a:buClr>
              <a:buSzPts val="1300"/>
              <a:buChar char="-"/>
            </a:pPr>
            <a:r>
              <a:rPr lang="en">
                <a:solidFill>
                  <a:srgbClr val="000000"/>
                </a:solidFill>
              </a:rPr>
              <a:t>As stated earlier, many attacks are on supply chain and the costs are on average, over a million dollars</a:t>
            </a:r>
            <a:endParaRPr>
              <a:solidFill>
                <a:srgbClr val="000000"/>
              </a:solidFill>
            </a:endParaRPr>
          </a:p>
          <a:p>
            <a:pPr marL="457200" lvl="0" indent="-298450" algn="l" rtl="0">
              <a:spcBef>
                <a:spcPts val="0"/>
              </a:spcBef>
              <a:spcAft>
                <a:spcPts val="0"/>
              </a:spcAft>
              <a:buClr>
                <a:srgbClr val="000000"/>
              </a:buClr>
              <a:buSzPts val="1100"/>
              <a:buFont typeface="Arial"/>
              <a:buChar char="-"/>
            </a:pPr>
            <a:r>
              <a:rPr lang="en">
                <a:solidFill>
                  <a:srgbClr val="000000"/>
                </a:solidFill>
              </a:rPr>
              <a:t>It is equally as important to make a short term profit as it is to make sure your profits can last in the long term</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Once again, it makes sense to spend money that you will never see again to prevent lose everything to something you can never see coming</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Cyber attacks are done before you know they happened</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Money will go along with it</a:t>
            </a:r>
            <a:endParaRPr>
              <a:solidFill>
                <a:srgbClr val="000000"/>
              </a:solidFill>
            </a:endParaRPr>
          </a:p>
        </p:txBody>
      </p:sp>
      <p:pic>
        <p:nvPicPr>
          <p:cNvPr id="184" name="Google Shape;184;p27"/>
          <p:cNvPicPr preferRelativeResize="0"/>
          <p:nvPr/>
        </p:nvPicPr>
        <p:blipFill>
          <a:blip r:embed="rId3">
            <a:alphaModFix/>
          </a:blip>
          <a:stretch>
            <a:fillRect/>
          </a:stretch>
        </p:blipFill>
        <p:spPr>
          <a:xfrm>
            <a:off x="5292250" y="3364975"/>
            <a:ext cx="2588625" cy="1689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8"/>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Brighter Future</a:t>
            </a:r>
            <a:endParaRPr/>
          </a:p>
        </p:txBody>
      </p:sp>
      <p:sp>
        <p:nvSpPr>
          <p:cNvPr id="190" name="Google Shape;190;p28"/>
          <p:cNvSpPr txBox="1">
            <a:spLocks noGrp="1"/>
          </p:cNvSpPr>
          <p:nvPr>
            <p:ph type="body" idx="1"/>
          </p:nvPr>
        </p:nvSpPr>
        <p:spPr>
          <a:xfrm>
            <a:off x="785775" y="1959850"/>
            <a:ext cx="7169700" cy="2261100"/>
          </a:xfrm>
          <a:prstGeom prst="rect">
            <a:avLst/>
          </a:prstGeom>
        </p:spPr>
        <p:txBody>
          <a:bodyPr spcFirstLastPara="1" wrap="square" lIns="91425" tIns="91425" rIns="91425" bIns="91425" anchor="t" anchorCtr="0">
            <a:noAutofit/>
          </a:bodyPr>
          <a:lstStyle/>
          <a:p>
            <a:pPr marL="457200" lvl="0" indent="-311150" algn="l" rtl="0">
              <a:spcBef>
                <a:spcPts val="0"/>
              </a:spcBef>
              <a:spcAft>
                <a:spcPts val="0"/>
              </a:spcAft>
              <a:buClr>
                <a:srgbClr val="000000"/>
              </a:buClr>
              <a:buSzPts val="1300"/>
              <a:buChar char="-"/>
            </a:pPr>
            <a:r>
              <a:rPr lang="en">
                <a:solidFill>
                  <a:srgbClr val="000000"/>
                </a:solidFill>
              </a:rPr>
              <a:t> Utilizing top quality computer technology to prevent hackers at high cost outweighs the price that it costs to bounce back from internet breaches and eradicating viruses</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Not only should this be used for business usage, but it will become ever more prevalent in personal use in things such as our own smartphones and laptops </a:t>
            </a:r>
            <a:endParaRPr>
              <a:solidFill>
                <a:srgbClr val="000000"/>
              </a:solidFill>
            </a:endParaRPr>
          </a:p>
          <a:p>
            <a:pPr marL="457200" lvl="0" indent="-311150" algn="l" rtl="0">
              <a:spcBef>
                <a:spcPts val="0"/>
              </a:spcBef>
              <a:spcAft>
                <a:spcPts val="0"/>
              </a:spcAft>
              <a:buClr>
                <a:srgbClr val="000000"/>
              </a:buClr>
              <a:buSzPts val="1300"/>
              <a:buChar char="-"/>
            </a:pPr>
            <a:r>
              <a:rPr lang="en">
                <a:solidFill>
                  <a:srgbClr val="000000"/>
                </a:solidFill>
              </a:rPr>
              <a:t>Start by getting educated on cyber security and looking into the benefits of having a VPN as well as the backing of companies stated earlier, such as Norton or McAfee</a:t>
            </a:r>
            <a:endParaRPr>
              <a:solidFill>
                <a:srgbClr val="000000"/>
              </a:solidFill>
            </a:endParaRPr>
          </a:p>
        </p:txBody>
      </p:sp>
      <p:pic>
        <p:nvPicPr>
          <p:cNvPr id="191" name="Google Shape;191;p28"/>
          <p:cNvPicPr preferRelativeResize="0"/>
          <p:nvPr/>
        </p:nvPicPr>
        <p:blipFill>
          <a:blip r:embed="rId3">
            <a:alphaModFix/>
          </a:blip>
          <a:stretch>
            <a:fillRect/>
          </a:stretch>
        </p:blipFill>
        <p:spPr>
          <a:xfrm>
            <a:off x="107597" y="3423275"/>
            <a:ext cx="2973299" cy="1675025"/>
          </a:xfrm>
          <a:prstGeom prst="rect">
            <a:avLst/>
          </a:prstGeom>
          <a:noFill/>
          <a:ln>
            <a:noFill/>
          </a:ln>
        </p:spPr>
      </p:pic>
      <p:pic>
        <p:nvPicPr>
          <p:cNvPr id="192" name="Google Shape;192;p28"/>
          <p:cNvPicPr preferRelativeResize="0"/>
          <p:nvPr/>
        </p:nvPicPr>
        <p:blipFill>
          <a:blip r:embed="rId4">
            <a:alphaModFix/>
          </a:blip>
          <a:stretch>
            <a:fillRect/>
          </a:stretch>
        </p:blipFill>
        <p:spPr>
          <a:xfrm>
            <a:off x="3150263" y="3645523"/>
            <a:ext cx="2440724" cy="13740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9"/>
          <p:cNvSpPr txBox="1">
            <a:spLocks noGrp="1"/>
          </p:cNvSpPr>
          <p:nvPr>
            <p:ph type="title"/>
          </p:nvPr>
        </p:nvSpPr>
        <p:spPr>
          <a:xfrm>
            <a:off x="727650" y="677925"/>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Bibliography/Sources Pt. 1</a:t>
            </a:r>
            <a:endParaRPr/>
          </a:p>
        </p:txBody>
      </p:sp>
      <p:sp>
        <p:nvSpPr>
          <p:cNvPr id="198" name="Google Shape;198;p29"/>
          <p:cNvSpPr txBox="1">
            <a:spLocks noGrp="1"/>
          </p:cNvSpPr>
          <p:nvPr>
            <p:ph type="body" idx="1"/>
          </p:nvPr>
        </p:nvSpPr>
        <p:spPr>
          <a:xfrm>
            <a:off x="727650" y="1337475"/>
            <a:ext cx="7688700" cy="36420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900" u="sng">
                <a:solidFill>
                  <a:schemeClr val="hlink"/>
                </a:solidFill>
                <a:hlinkClick r:id="rId3"/>
              </a:rPr>
              <a:t>https://www.mcafee.com/enterprise/en-us/security-awareness/cybersecurity/what-is-internet-security.html</a:t>
            </a:r>
            <a:endParaRPr sz="900"/>
          </a:p>
          <a:p>
            <a:pPr marL="0" lvl="0" indent="0" algn="l" rtl="0">
              <a:lnSpc>
                <a:spcPct val="100000"/>
              </a:lnSpc>
              <a:spcBef>
                <a:spcPts val="1600"/>
              </a:spcBef>
              <a:spcAft>
                <a:spcPts val="0"/>
              </a:spcAft>
              <a:buNone/>
            </a:pPr>
            <a:r>
              <a:rPr lang="en" sz="900" u="sng">
                <a:solidFill>
                  <a:schemeClr val="hlink"/>
                </a:solidFill>
                <a:hlinkClick r:id="rId4"/>
              </a:rPr>
              <a:t>https://www.itu.int/en/ITU-D/Statistics/Pages/stat/default.aspx</a:t>
            </a:r>
            <a:endParaRPr sz="900"/>
          </a:p>
          <a:p>
            <a:pPr marL="0" lvl="0" indent="0" algn="l" rtl="0">
              <a:lnSpc>
                <a:spcPct val="100000"/>
              </a:lnSpc>
              <a:spcBef>
                <a:spcPts val="1600"/>
              </a:spcBef>
              <a:spcAft>
                <a:spcPts val="0"/>
              </a:spcAft>
              <a:buNone/>
            </a:pPr>
            <a:r>
              <a:rPr lang="en" sz="900" u="sng">
                <a:solidFill>
                  <a:schemeClr val="hlink"/>
                </a:solidFill>
                <a:hlinkClick r:id="rId5"/>
              </a:rPr>
              <a:t>https://heimdalsecurity.com/blog/supply-chain-cyber-security/</a:t>
            </a:r>
            <a:endParaRPr sz="900"/>
          </a:p>
          <a:p>
            <a:pPr marL="0" lvl="0" indent="0" algn="l" rtl="0">
              <a:lnSpc>
                <a:spcPct val="100000"/>
              </a:lnSpc>
              <a:spcBef>
                <a:spcPts val="1600"/>
              </a:spcBef>
              <a:spcAft>
                <a:spcPts val="0"/>
              </a:spcAft>
              <a:buNone/>
            </a:pPr>
            <a:r>
              <a:rPr lang="en" sz="900" u="sng">
                <a:solidFill>
                  <a:schemeClr val="hlink"/>
                </a:solidFill>
                <a:hlinkClick r:id="rId6"/>
              </a:rPr>
              <a:t>https://resources.infosecinstitute.com/cyber-security-in-supply-chain-management-part-1/#gref</a:t>
            </a:r>
            <a:endParaRPr sz="900"/>
          </a:p>
          <a:p>
            <a:pPr marL="0" lvl="0" indent="0" algn="l" rtl="0">
              <a:spcBef>
                <a:spcPts val="1600"/>
              </a:spcBef>
              <a:spcAft>
                <a:spcPts val="0"/>
              </a:spcAft>
              <a:buNone/>
            </a:pPr>
            <a:r>
              <a:rPr lang="en" sz="900" u="sng">
                <a:solidFill>
                  <a:schemeClr val="accent5"/>
                </a:solidFill>
                <a:latin typeface="Arial"/>
                <a:ea typeface="Arial"/>
                <a:cs typeface="Arial"/>
                <a:sym typeface="Arial"/>
                <a:hlinkClick r:id="rId7"/>
              </a:rPr>
              <a:t>https://www.forbes.com/sites/andrewarnold/2018/05/26/how-the-internet-of-things-impacts-supply-chain/#3ed482f939b7</a:t>
            </a:r>
            <a:r>
              <a:rPr lang="en" sz="1100"/>
              <a:t> </a:t>
            </a:r>
            <a:endParaRPr sz="1100"/>
          </a:p>
          <a:p>
            <a:pPr marL="0" lvl="0" indent="0" algn="l" rtl="0">
              <a:spcBef>
                <a:spcPts val="1600"/>
              </a:spcBef>
              <a:spcAft>
                <a:spcPts val="0"/>
              </a:spcAft>
              <a:buNone/>
            </a:pPr>
            <a:r>
              <a:rPr lang="en" sz="900" u="sng">
                <a:solidFill>
                  <a:schemeClr val="accent5"/>
                </a:solidFill>
                <a:latin typeface="Arial"/>
                <a:ea typeface="Arial"/>
                <a:cs typeface="Arial"/>
                <a:sym typeface="Arial"/>
                <a:hlinkClick r:id="rId8"/>
              </a:rPr>
              <a:t>https://venturebeat.com/2020/01/08/5-reasons-why-supply-chain-security-must-be-on-your-agenda/</a:t>
            </a:r>
            <a:endParaRPr sz="1100"/>
          </a:p>
          <a:p>
            <a:pPr marL="0" lvl="0" indent="0" algn="l" rtl="0">
              <a:spcBef>
                <a:spcPts val="1600"/>
              </a:spcBef>
              <a:spcAft>
                <a:spcPts val="0"/>
              </a:spcAft>
              <a:buNone/>
            </a:pPr>
            <a:r>
              <a:rPr lang="en" sz="900" u="sng">
                <a:solidFill>
                  <a:schemeClr val="accent5"/>
                </a:solidFill>
                <a:latin typeface="Arial"/>
                <a:ea typeface="Arial"/>
                <a:cs typeface="Arial"/>
                <a:sym typeface="Arial"/>
                <a:hlinkClick r:id="rId9"/>
              </a:rPr>
              <a:t>https://www.supplychaindigital.com/technology/supply-chain-remains-weakest-link-cybersecurity</a:t>
            </a:r>
            <a:endParaRPr sz="1100"/>
          </a:p>
          <a:p>
            <a:pPr marL="0" lvl="0" indent="0" algn="l" rtl="0">
              <a:spcBef>
                <a:spcPts val="1600"/>
              </a:spcBef>
              <a:spcAft>
                <a:spcPts val="0"/>
              </a:spcAft>
              <a:buNone/>
            </a:pPr>
            <a:r>
              <a:rPr lang="en" sz="900" u="sng">
                <a:solidFill>
                  <a:schemeClr val="accent5"/>
                </a:solidFill>
                <a:latin typeface="Arial"/>
                <a:ea typeface="Arial"/>
                <a:cs typeface="Arial"/>
                <a:sym typeface="Arial"/>
                <a:hlinkClick r:id="rId10"/>
              </a:rPr>
              <a:t>https://en.wikipedia.org/wiki/Supply_chain_attack</a:t>
            </a:r>
            <a:endParaRPr sz="1100"/>
          </a:p>
          <a:p>
            <a:pPr marL="0" lvl="0" indent="0" algn="l" rtl="0">
              <a:spcBef>
                <a:spcPts val="1600"/>
              </a:spcBef>
              <a:spcAft>
                <a:spcPts val="0"/>
              </a:spcAft>
              <a:buNone/>
            </a:pPr>
            <a:r>
              <a:rPr lang="en" sz="900" u="sng">
                <a:solidFill>
                  <a:schemeClr val="accent5"/>
                </a:solidFill>
                <a:latin typeface="Arial"/>
                <a:ea typeface="Arial"/>
                <a:cs typeface="Arial"/>
                <a:sym typeface="Arial"/>
                <a:hlinkClick r:id="rId11"/>
              </a:rPr>
              <a:t>https://www.csoonline.com/article/3444488/equifax-data-breach-faq-what-happened-who-was-affected-what-was-the-impact.html</a:t>
            </a:r>
            <a:endParaRPr sz="1100"/>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0"/>
          <p:cNvSpPr txBox="1">
            <a:spLocks noGrp="1"/>
          </p:cNvSpPr>
          <p:nvPr>
            <p:ph type="title"/>
          </p:nvPr>
        </p:nvSpPr>
        <p:spPr>
          <a:xfrm>
            <a:off x="727650" y="659600"/>
            <a:ext cx="7688700" cy="53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Bibliography/Sources Pt. 2</a:t>
            </a:r>
            <a:endParaRPr/>
          </a:p>
        </p:txBody>
      </p:sp>
      <p:sp>
        <p:nvSpPr>
          <p:cNvPr id="204" name="Google Shape;204;p30"/>
          <p:cNvSpPr txBox="1">
            <a:spLocks noGrp="1"/>
          </p:cNvSpPr>
          <p:nvPr>
            <p:ph type="body" idx="1"/>
          </p:nvPr>
        </p:nvSpPr>
        <p:spPr>
          <a:xfrm>
            <a:off x="727650" y="1322975"/>
            <a:ext cx="8139000" cy="316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900" u="sng">
                <a:solidFill>
                  <a:schemeClr val="accent5"/>
                </a:solidFill>
                <a:latin typeface="Arial"/>
                <a:ea typeface="Arial"/>
                <a:cs typeface="Arial"/>
                <a:sym typeface="Arial"/>
                <a:hlinkClick r:id="rId3"/>
              </a:rPr>
              <a:t>https://www.nytimes.com/2019/07/22/business/equifax-settlement.html</a:t>
            </a:r>
            <a:endParaRPr sz="1100"/>
          </a:p>
          <a:p>
            <a:pPr marL="0" lvl="0" indent="0" algn="l" rtl="0">
              <a:spcBef>
                <a:spcPts val="1600"/>
              </a:spcBef>
              <a:spcAft>
                <a:spcPts val="0"/>
              </a:spcAft>
              <a:buNone/>
            </a:pPr>
            <a:r>
              <a:rPr lang="en" sz="900" u="sng">
                <a:solidFill>
                  <a:schemeClr val="accent5"/>
                </a:solidFill>
                <a:latin typeface="Arial"/>
                <a:ea typeface="Arial"/>
                <a:cs typeface="Arial"/>
                <a:sym typeface="Arial"/>
                <a:hlinkClick r:id="rId4"/>
              </a:rPr>
              <a:t>https://www.thomasnet.com/insights/best-practices-for-supply-chain-cybersecurity/</a:t>
            </a:r>
            <a:endParaRPr sz="1100"/>
          </a:p>
          <a:p>
            <a:pPr marL="0" lvl="0" indent="0" algn="l" rtl="0">
              <a:spcBef>
                <a:spcPts val="1600"/>
              </a:spcBef>
              <a:spcAft>
                <a:spcPts val="0"/>
              </a:spcAft>
              <a:buNone/>
            </a:pPr>
            <a:r>
              <a:rPr lang="en" sz="900" u="sng">
                <a:solidFill>
                  <a:schemeClr val="accent5"/>
                </a:solidFill>
                <a:hlinkClick r:id="rId5"/>
              </a:rPr>
              <a:t>http://brainiacsquad.com/why-do-we-need-internet-security/</a:t>
            </a:r>
            <a:endParaRPr sz="900"/>
          </a:p>
          <a:p>
            <a:pPr marL="0" lvl="0" indent="0" algn="l" rtl="0">
              <a:spcBef>
                <a:spcPts val="1600"/>
              </a:spcBef>
              <a:spcAft>
                <a:spcPts val="0"/>
              </a:spcAft>
              <a:buNone/>
            </a:pPr>
            <a:r>
              <a:rPr lang="en" sz="900" u="sng">
                <a:solidFill>
                  <a:schemeClr val="accent5"/>
                </a:solidFill>
                <a:hlinkClick r:id="rId6"/>
              </a:rPr>
              <a:t>https://owasp.org/www-community/attacks/Code_Injection</a:t>
            </a:r>
            <a:endParaRPr sz="900"/>
          </a:p>
          <a:p>
            <a:pPr marL="0" lvl="0" indent="0" algn="l" rtl="0">
              <a:spcBef>
                <a:spcPts val="1600"/>
              </a:spcBef>
              <a:spcAft>
                <a:spcPts val="0"/>
              </a:spcAft>
              <a:buNone/>
            </a:pPr>
            <a:r>
              <a:rPr lang="en" sz="900" u="sng">
                <a:solidFill>
                  <a:schemeClr val="accent5"/>
                </a:solidFill>
                <a:hlinkClick r:id="rId7"/>
              </a:rPr>
              <a:t>https://www.informationisbeautiful.net/visualizations/worlds-biggest-data-breaches-hacks/</a:t>
            </a:r>
            <a:endParaRPr sz="900"/>
          </a:p>
          <a:p>
            <a:pPr marL="0" lvl="0" indent="0" algn="l" rtl="0">
              <a:spcBef>
                <a:spcPts val="1600"/>
              </a:spcBef>
              <a:spcAft>
                <a:spcPts val="0"/>
              </a:spcAft>
              <a:buNone/>
            </a:pPr>
            <a:r>
              <a:rPr lang="en" sz="900" u="sng">
                <a:solidFill>
                  <a:schemeClr val="accent5"/>
                </a:solidFill>
                <a:hlinkClick r:id="rId8"/>
              </a:rPr>
              <a:t>https://codeburst.io/what-are-the-biggest-internet-security-challenges-for-2018-and-beyond-b7e2abe65840</a:t>
            </a:r>
            <a:endParaRPr sz="900"/>
          </a:p>
          <a:p>
            <a:pPr marL="0" lvl="0" indent="0" algn="l" rtl="0">
              <a:spcBef>
                <a:spcPts val="1600"/>
              </a:spcBef>
              <a:spcAft>
                <a:spcPts val="0"/>
              </a:spcAft>
              <a:buNone/>
            </a:pPr>
            <a:r>
              <a:rPr lang="en" sz="900" u="sng">
                <a:solidFill>
                  <a:schemeClr val="accent5"/>
                </a:solidFill>
                <a:hlinkClick r:id="rId9"/>
              </a:rPr>
              <a:t>https://www.forbes.com/sites/quora/2019/09/09/what-are-the-biggest-challenges-in-cybersecurity-right-now/#1ad611831444</a:t>
            </a:r>
            <a:endParaRPr sz="900"/>
          </a:p>
          <a:p>
            <a:pPr marL="0" lvl="0" indent="0" algn="l" rtl="0">
              <a:spcBef>
                <a:spcPts val="1600"/>
              </a:spcBef>
              <a:spcAft>
                <a:spcPts val="0"/>
              </a:spcAft>
              <a:buNone/>
            </a:pPr>
            <a:r>
              <a:rPr lang="en" sz="900" u="sng">
                <a:solidFill>
                  <a:schemeClr val="accent5"/>
                </a:solidFill>
                <a:hlinkClick r:id="rId10"/>
              </a:rPr>
              <a:t>https://www.weforum.org/agenda/2020/01/four-key-challenges-for-cybersecurity-leaders/</a:t>
            </a:r>
            <a:endParaRPr sz="900"/>
          </a:p>
          <a:p>
            <a:pPr marL="0" lvl="0" indent="0" algn="l" rtl="0">
              <a:spcBef>
                <a:spcPts val="1600"/>
              </a:spcBef>
              <a:spcAft>
                <a:spcPts val="0"/>
              </a:spcAft>
              <a:buNone/>
            </a:pPr>
            <a:r>
              <a:rPr lang="en" sz="900" u="sng">
                <a:solidFill>
                  <a:schemeClr val="accent5"/>
                </a:solidFill>
                <a:hlinkClick r:id="rId11"/>
              </a:rPr>
              <a:t>https://www.gao.gov/key_issues/ensuring_security_federal_information_systems/issue_summary</a:t>
            </a:r>
            <a:endParaRPr sz="900"/>
          </a:p>
          <a:p>
            <a:pPr marL="0" lvl="0" indent="0" algn="l" rtl="0">
              <a:spcBef>
                <a:spcPts val="1600"/>
              </a:spcBef>
              <a:spcAft>
                <a:spcPts val="1600"/>
              </a:spcAft>
              <a:buNone/>
            </a:pPr>
            <a:r>
              <a:rPr lang="en" sz="900" u="sng">
                <a:solidFill>
                  <a:schemeClr val="accent5"/>
                </a:solidFill>
                <a:hlinkClick r:id="rId12"/>
              </a:rPr>
              <a:t>https://www.information-age.com/cyber-security-challenges-123474692/</a:t>
            </a:r>
            <a:endParaRPr sz="900"/>
          </a:p>
        </p:txBody>
      </p:sp>
    </p:spTree>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1786</Words>
  <Application>Microsoft Macintosh PowerPoint</Application>
  <PresentationFormat>On-screen Show (16:9)</PresentationFormat>
  <Paragraphs>102</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Raleway</vt:lpstr>
      <vt:lpstr>Lato</vt:lpstr>
      <vt:lpstr>Arial</vt:lpstr>
      <vt:lpstr>Streamline</vt:lpstr>
      <vt:lpstr>Technology Project</vt:lpstr>
      <vt:lpstr>What is Internet Security?</vt:lpstr>
      <vt:lpstr>Types of Internet Security Threats</vt:lpstr>
      <vt:lpstr>How Internet Security Impacts Supply Chain</vt:lpstr>
      <vt:lpstr>The change from manual to electronic logistical systems</vt:lpstr>
      <vt:lpstr>Identifying risk and the importance of internet security post this change </vt:lpstr>
      <vt:lpstr>Cases of both strong and weak internet security</vt:lpstr>
      <vt:lpstr>Benefits and Costs of internet security</vt:lpstr>
      <vt:lpstr>Benefits</vt:lpstr>
      <vt:lpstr>Risks of no internet security </vt:lpstr>
      <vt:lpstr>Internet Expansion</vt:lpstr>
      <vt:lpstr>Under-development of employee education</vt:lpstr>
      <vt:lpstr>Real time information sharing </vt:lpstr>
      <vt:lpstr>Accessibility</vt:lpstr>
      <vt:lpstr>No cost now, heavy cost later</vt:lpstr>
      <vt:lpstr>A Brighter Future</vt:lpstr>
      <vt:lpstr>Bibliography/Sources Pt. 1</vt:lpstr>
      <vt:lpstr>Bibliography/Sources Pt.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Project</dc:title>
  <cp:lastModifiedBy>Nathaniel Henty Brown</cp:lastModifiedBy>
  <cp:revision>1</cp:revision>
  <dcterms:modified xsi:type="dcterms:W3CDTF">2020-05-01T05:54:26Z</dcterms:modified>
</cp:coreProperties>
</file>